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7" r:id="rId4"/>
    <p:sldId id="258" r:id="rId5"/>
    <p:sldId id="259" r:id="rId6"/>
    <p:sldId id="260" r:id="rId7"/>
    <p:sldId id="261" r:id="rId8"/>
    <p:sldId id="262" r:id="rId9"/>
    <p:sldId id="274" r:id="rId10"/>
    <p:sldId id="268" r:id="rId11"/>
    <p:sldId id="269" r:id="rId12"/>
    <p:sldId id="271" r:id="rId13"/>
    <p:sldId id="273" r:id="rId14"/>
    <p:sldId id="272" r:id="rId15"/>
    <p:sldId id="263" r:id="rId16"/>
    <p:sldId id="266" r:id="rId17"/>
    <p:sldId id="275" r:id="rId18"/>
    <p:sldId id="264" r:id="rId19"/>
    <p:sldId id="265"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9D1EE-B2C0-47CF-8423-6A5A612B9083}" type="doc">
      <dgm:prSet loTypeId="urn:microsoft.com/office/officeart/2005/8/layout/hProcess9" loCatId="process" qsTypeId="urn:microsoft.com/office/officeart/2005/8/quickstyle/simple5" qsCatId="simple" csTypeId="urn:microsoft.com/office/officeart/2005/8/colors/accent0_3" csCatId="mainScheme" phldr="1"/>
      <dgm:spPr/>
      <dgm:t>
        <a:bodyPr/>
        <a:lstStyle/>
        <a:p>
          <a:endParaRPr lang="zh-TW" altLang="en-US"/>
        </a:p>
      </dgm:t>
    </dgm:pt>
    <dgm:pt modelId="{74F8C5EA-D4D6-440D-BA5E-622CE0AE2DDF}">
      <dgm:prSet/>
      <dgm:spPr/>
      <dgm:t>
        <a:bodyPr/>
        <a:lstStyle/>
        <a:p>
          <a:r>
            <a:rPr lang="zh-TW" altLang="en-US" dirty="0"/>
            <a:t>動機說明、</a:t>
          </a:r>
          <a:r>
            <a:rPr lang="zh-TW" dirty="0"/>
            <a:t>提供服務</a:t>
          </a:r>
        </a:p>
      </dgm:t>
    </dgm:pt>
    <dgm:pt modelId="{0356267B-F701-484A-AD58-B1819BD1AD5C}" type="parTrans" cxnId="{8C0B4F78-F665-41E0-A5DB-BB2CB10F05C6}">
      <dgm:prSet/>
      <dgm:spPr/>
      <dgm:t>
        <a:bodyPr/>
        <a:lstStyle/>
        <a:p>
          <a:endParaRPr lang="zh-TW" altLang="en-US"/>
        </a:p>
      </dgm:t>
    </dgm:pt>
    <dgm:pt modelId="{4EEE26A0-CCCD-4B6A-8BA0-6131C91087D7}" type="sibTrans" cxnId="{8C0B4F78-F665-41E0-A5DB-BB2CB10F05C6}">
      <dgm:prSet/>
      <dgm:spPr/>
      <dgm:t>
        <a:bodyPr/>
        <a:lstStyle/>
        <a:p>
          <a:endParaRPr lang="zh-TW" altLang="en-US"/>
        </a:p>
      </dgm:t>
    </dgm:pt>
    <dgm:pt modelId="{CF742E87-76E8-4F95-A76D-DF243DD1FCDC}">
      <dgm:prSet/>
      <dgm:spPr/>
      <dgm:t>
        <a:bodyPr/>
        <a:lstStyle/>
        <a:p>
          <a:r>
            <a:rPr lang="zh-TW" dirty="0"/>
            <a:t>創新</a:t>
          </a:r>
          <a:r>
            <a:rPr lang="zh-TW" altLang="en-US" dirty="0"/>
            <a:t>及</a:t>
          </a:r>
          <a:r>
            <a:rPr lang="zh-TW" dirty="0"/>
            <a:t>差異</a:t>
          </a:r>
        </a:p>
      </dgm:t>
    </dgm:pt>
    <dgm:pt modelId="{458A9F03-1F63-47F2-B832-F475C47DEF35}" type="parTrans" cxnId="{ECE08D91-7FD8-4293-9FDA-CB62A0B21852}">
      <dgm:prSet/>
      <dgm:spPr/>
      <dgm:t>
        <a:bodyPr/>
        <a:lstStyle/>
        <a:p>
          <a:endParaRPr lang="zh-TW" altLang="en-US"/>
        </a:p>
      </dgm:t>
    </dgm:pt>
    <dgm:pt modelId="{658482A7-D2C4-456B-9827-1A3FD0021FE1}" type="sibTrans" cxnId="{ECE08D91-7FD8-4293-9FDA-CB62A0B21852}">
      <dgm:prSet/>
      <dgm:spPr/>
      <dgm:t>
        <a:bodyPr/>
        <a:lstStyle/>
        <a:p>
          <a:endParaRPr lang="zh-TW" altLang="en-US"/>
        </a:p>
      </dgm:t>
    </dgm:pt>
    <dgm:pt modelId="{D26A9F49-D129-4DC0-87ED-AC1BEFD19436}">
      <dgm:prSet/>
      <dgm:spPr/>
      <dgm:t>
        <a:bodyPr/>
        <a:lstStyle/>
        <a:p>
          <a:r>
            <a:rPr lang="zh-TW"/>
            <a:t>後端資源使用情況</a:t>
          </a:r>
        </a:p>
      </dgm:t>
    </dgm:pt>
    <dgm:pt modelId="{12FA07CC-E80D-45F7-B675-090F3DA03A5F}" type="parTrans" cxnId="{510B5941-AED2-4C0D-81D7-0904A52FE3C2}">
      <dgm:prSet/>
      <dgm:spPr/>
      <dgm:t>
        <a:bodyPr/>
        <a:lstStyle/>
        <a:p>
          <a:endParaRPr lang="zh-TW" altLang="en-US"/>
        </a:p>
      </dgm:t>
    </dgm:pt>
    <dgm:pt modelId="{8EC69DF4-6CEF-406E-85C0-4DDEEE4FEACF}" type="sibTrans" cxnId="{510B5941-AED2-4C0D-81D7-0904A52FE3C2}">
      <dgm:prSet/>
      <dgm:spPr/>
      <dgm:t>
        <a:bodyPr/>
        <a:lstStyle/>
        <a:p>
          <a:endParaRPr lang="zh-TW" altLang="en-US"/>
        </a:p>
      </dgm:t>
    </dgm:pt>
    <dgm:pt modelId="{285ED9F0-A43B-4690-B207-27FD92B4E708}">
      <dgm:prSet/>
      <dgm:spPr/>
      <dgm:t>
        <a:bodyPr/>
        <a:lstStyle/>
        <a:p>
          <a:r>
            <a:rPr lang="zh-TW"/>
            <a:t>可用性</a:t>
          </a:r>
          <a:r>
            <a:rPr lang="en-US"/>
            <a:t>(Demo </a:t>
          </a:r>
          <a:r>
            <a:rPr lang="zh-TW"/>
            <a:t>系統</a:t>
          </a:r>
          <a:r>
            <a:rPr lang="en-US"/>
            <a:t>)</a:t>
          </a:r>
          <a:endParaRPr lang="zh-TW"/>
        </a:p>
      </dgm:t>
    </dgm:pt>
    <dgm:pt modelId="{579DEA87-7314-46D6-9DFA-9A9D0F0BC467}" type="parTrans" cxnId="{44A26DD8-4E8F-425D-8B32-1C4B9370D08A}">
      <dgm:prSet/>
      <dgm:spPr/>
      <dgm:t>
        <a:bodyPr/>
        <a:lstStyle/>
        <a:p>
          <a:endParaRPr lang="zh-TW" altLang="en-US"/>
        </a:p>
      </dgm:t>
    </dgm:pt>
    <dgm:pt modelId="{DB92FEC3-6DC5-47A6-A89A-F3B79FD3BD2E}" type="sibTrans" cxnId="{44A26DD8-4E8F-425D-8B32-1C4B9370D08A}">
      <dgm:prSet/>
      <dgm:spPr/>
      <dgm:t>
        <a:bodyPr/>
        <a:lstStyle/>
        <a:p>
          <a:endParaRPr lang="zh-TW" altLang="en-US"/>
        </a:p>
      </dgm:t>
    </dgm:pt>
    <dgm:pt modelId="{AB0EE17C-A90D-47E0-B23F-F2FA96750BC2}">
      <dgm:prSet/>
      <dgm:spPr/>
      <dgm:t>
        <a:bodyPr/>
        <a:lstStyle/>
        <a:p>
          <a:r>
            <a:rPr lang="zh-TW"/>
            <a:t>永續性</a:t>
          </a:r>
          <a:r>
            <a:rPr lang="en-US"/>
            <a:t>(Business Model)</a:t>
          </a:r>
          <a:endParaRPr lang="zh-TW"/>
        </a:p>
      </dgm:t>
    </dgm:pt>
    <dgm:pt modelId="{B8585582-9A2D-41C9-9087-DE965AC07401}" type="parTrans" cxnId="{08698443-3217-422B-9783-8B02F2DB5DA7}">
      <dgm:prSet/>
      <dgm:spPr/>
      <dgm:t>
        <a:bodyPr/>
        <a:lstStyle/>
        <a:p>
          <a:endParaRPr lang="zh-TW" altLang="en-US"/>
        </a:p>
      </dgm:t>
    </dgm:pt>
    <dgm:pt modelId="{383EA64E-4FAF-4433-9E27-22B21C17AE98}" type="sibTrans" cxnId="{08698443-3217-422B-9783-8B02F2DB5DA7}">
      <dgm:prSet/>
      <dgm:spPr/>
      <dgm:t>
        <a:bodyPr/>
        <a:lstStyle/>
        <a:p>
          <a:endParaRPr lang="zh-TW" altLang="en-US"/>
        </a:p>
      </dgm:t>
    </dgm:pt>
    <dgm:pt modelId="{33664A37-B247-4E3C-8106-B7EEED09FD7A}" type="pres">
      <dgm:prSet presAssocID="{0F89D1EE-B2C0-47CF-8423-6A5A612B9083}" presName="CompostProcess" presStyleCnt="0">
        <dgm:presLayoutVars>
          <dgm:dir/>
          <dgm:resizeHandles val="exact"/>
        </dgm:presLayoutVars>
      </dgm:prSet>
      <dgm:spPr/>
    </dgm:pt>
    <dgm:pt modelId="{7923A81D-2133-4857-B32D-2489A5417AF1}" type="pres">
      <dgm:prSet presAssocID="{0F89D1EE-B2C0-47CF-8423-6A5A612B9083}" presName="arrow" presStyleLbl="bgShp" presStyleIdx="0" presStyleCnt="1"/>
      <dgm:spPr/>
    </dgm:pt>
    <dgm:pt modelId="{334C0355-3E9E-43AD-8B7F-2CAC7F191840}" type="pres">
      <dgm:prSet presAssocID="{0F89D1EE-B2C0-47CF-8423-6A5A612B9083}" presName="linearProcess" presStyleCnt="0"/>
      <dgm:spPr/>
    </dgm:pt>
    <dgm:pt modelId="{CACEB732-7115-4957-911C-723938C90791}" type="pres">
      <dgm:prSet presAssocID="{74F8C5EA-D4D6-440D-BA5E-622CE0AE2DDF}" presName="textNode" presStyleLbl="node1" presStyleIdx="0" presStyleCnt="5">
        <dgm:presLayoutVars>
          <dgm:bulletEnabled val="1"/>
        </dgm:presLayoutVars>
      </dgm:prSet>
      <dgm:spPr/>
    </dgm:pt>
    <dgm:pt modelId="{580985FD-EAEB-4E1B-A24F-A5FDF028D138}" type="pres">
      <dgm:prSet presAssocID="{4EEE26A0-CCCD-4B6A-8BA0-6131C91087D7}" presName="sibTrans" presStyleCnt="0"/>
      <dgm:spPr/>
    </dgm:pt>
    <dgm:pt modelId="{59B8E683-E846-437C-A596-52B3118E9258}" type="pres">
      <dgm:prSet presAssocID="{CF742E87-76E8-4F95-A76D-DF243DD1FCDC}" presName="textNode" presStyleLbl="node1" presStyleIdx="1" presStyleCnt="5">
        <dgm:presLayoutVars>
          <dgm:bulletEnabled val="1"/>
        </dgm:presLayoutVars>
      </dgm:prSet>
      <dgm:spPr/>
    </dgm:pt>
    <dgm:pt modelId="{3E6ADAAC-9CE6-4C68-94B9-4393D3F71299}" type="pres">
      <dgm:prSet presAssocID="{658482A7-D2C4-456B-9827-1A3FD0021FE1}" presName="sibTrans" presStyleCnt="0"/>
      <dgm:spPr/>
    </dgm:pt>
    <dgm:pt modelId="{7DBA2763-DFAD-4F5D-B737-B1000397D4F2}" type="pres">
      <dgm:prSet presAssocID="{D26A9F49-D129-4DC0-87ED-AC1BEFD19436}" presName="textNode" presStyleLbl="node1" presStyleIdx="2" presStyleCnt="5">
        <dgm:presLayoutVars>
          <dgm:bulletEnabled val="1"/>
        </dgm:presLayoutVars>
      </dgm:prSet>
      <dgm:spPr/>
    </dgm:pt>
    <dgm:pt modelId="{13B3CC97-F322-4D51-8C90-4A300110DFF0}" type="pres">
      <dgm:prSet presAssocID="{8EC69DF4-6CEF-406E-85C0-4DDEEE4FEACF}" presName="sibTrans" presStyleCnt="0"/>
      <dgm:spPr/>
    </dgm:pt>
    <dgm:pt modelId="{435A5E1C-FC41-4D2B-8C7D-23B4B8103603}" type="pres">
      <dgm:prSet presAssocID="{285ED9F0-A43B-4690-B207-27FD92B4E708}" presName="textNode" presStyleLbl="node1" presStyleIdx="3" presStyleCnt="5">
        <dgm:presLayoutVars>
          <dgm:bulletEnabled val="1"/>
        </dgm:presLayoutVars>
      </dgm:prSet>
      <dgm:spPr/>
    </dgm:pt>
    <dgm:pt modelId="{B10BCBE7-E813-4621-A439-FC47C4A36868}" type="pres">
      <dgm:prSet presAssocID="{DB92FEC3-6DC5-47A6-A89A-F3B79FD3BD2E}" presName="sibTrans" presStyleCnt="0"/>
      <dgm:spPr/>
    </dgm:pt>
    <dgm:pt modelId="{E1AD0D82-2380-4731-A637-FB3D919A7E5A}" type="pres">
      <dgm:prSet presAssocID="{AB0EE17C-A90D-47E0-B23F-F2FA96750BC2}" presName="textNode" presStyleLbl="node1" presStyleIdx="4" presStyleCnt="5">
        <dgm:presLayoutVars>
          <dgm:bulletEnabled val="1"/>
        </dgm:presLayoutVars>
      </dgm:prSet>
      <dgm:spPr/>
    </dgm:pt>
  </dgm:ptLst>
  <dgm:cxnLst>
    <dgm:cxn modelId="{4D0B2E28-8FBA-40BB-8A1B-AE6A1CFEF4CB}" type="presOf" srcId="{D26A9F49-D129-4DC0-87ED-AC1BEFD19436}" destId="{7DBA2763-DFAD-4F5D-B737-B1000397D4F2}" srcOrd="0" destOrd="0" presId="urn:microsoft.com/office/officeart/2005/8/layout/hProcess9"/>
    <dgm:cxn modelId="{0D4D7441-B0A8-47D2-AE26-50E6C67D6B55}" type="presOf" srcId="{CF742E87-76E8-4F95-A76D-DF243DD1FCDC}" destId="{59B8E683-E846-437C-A596-52B3118E9258}" srcOrd="0" destOrd="0" presId="urn:microsoft.com/office/officeart/2005/8/layout/hProcess9"/>
    <dgm:cxn modelId="{510B5941-AED2-4C0D-81D7-0904A52FE3C2}" srcId="{0F89D1EE-B2C0-47CF-8423-6A5A612B9083}" destId="{D26A9F49-D129-4DC0-87ED-AC1BEFD19436}" srcOrd="2" destOrd="0" parTransId="{12FA07CC-E80D-45F7-B675-090F3DA03A5F}" sibTransId="{8EC69DF4-6CEF-406E-85C0-4DDEEE4FEACF}"/>
    <dgm:cxn modelId="{08698443-3217-422B-9783-8B02F2DB5DA7}" srcId="{0F89D1EE-B2C0-47CF-8423-6A5A612B9083}" destId="{AB0EE17C-A90D-47E0-B23F-F2FA96750BC2}" srcOrd="4" destOrd="0" parTransId="{B8585582-9A2D-41C9-9087-DE965AC07401}" sibTransId="{383EA64E-4FAF-4433-9E27-22B21C17AE98}"/>
    <dgm:cxn modelId="{81C18B76-655C-4ED9-852B-113EA6136B68}" type="presOf" srcId="{74F8C5EA-D4D6-440D-BA5E-622CE0AE2DDF}" destId="{CACEB732-7115-4957-911C-723938C90791}" srcOrd="0" destOrd="0" presId="urn:microsoft.com/office/officeart/2005/8/layout/hProcess9"/>
    <dgm:cxn modelId="{8C0B4F78-F665-41E0-A5DB-BB2CB10F05C6}" srcId="{0F89D1EE-B2C0-47CF-8423-6A5A612B9083}" destId="{74F8C5EA-D4D6-440D-BA5E-622CE0AE2DDF}" srcOrd="0" destOrd="0" parTransId="{0356267B-F701-484A-AD58-B1819BD1AD5C}" sibTransId="{4EEE26A0-CCCD-4B6A-8BA0-6131C91087D7}"/>
    <dgm:cxn modelId="{ECE08D91-7FD8-4293-9FDA-CB62A0B21852}" srcId="{0F89D1EE-B2C0-47CF-8423-6A5A612B9083}" destId="{CF742E87-76E8-4F95-A76D-DF243DD1FCDC}" srcOrd="1" destOrd="0" parTransId="{458A9F03-1F63-47F2-B832-F475C47DEF35}" sibTransId="{658482A7-D2C4-456B-9827-1A3FD0021FE1}"/>
    <dgm:cxn modelId="{AC3A4BA8-7D70-4270-89F5-4EE4E150CA3A}" type="presOf" srcId="{AB0EE17C-A90D-47E0-B23F-F2FA96750BC2}" destId="{E1AD0D82-2380-4731-A637-FB3D919A7E5A}" srcOrd="0" destOrd="0" presId="urn:microsoft.com/office/officeart/2005/8/layout/hProcess9"/>
    <dgm:cxn modelId="{0993DAC0-43A1-45FE-B7C9-06189D5CE511}" type="presOf" srcId="{285ED9F0-A43B-4690-B207-27FD92B4E708}" destId="{435A5E1C-FC41-4D2B-8C7D-23B4B8103603}" srcOrd="0" destOrd="0" presId="urn:microsoft.com/office/officeart/2005/8/layout/hProcess9"/>
    <dgm:cxn modelId="{44A26DD8-4E8F-425D-8B32-1C4B9370D08A}" srcId="{0F89D1EE-B2C0-47CF-8423-6A5A612B9083}" destId="{285ED9F0-A43B-4690-B207-27FD92B4E708}" srcOrd="3" destOrd="0" parTransId="{579DEA87-7314-46D6-9DFA-9A9D0F0BC467}" sibTransId="{DB92FEC3-6DC5-47A6-A89A-F3B79FD3BD2E}"/>
    <dgm:cxn modelId="{201EA3E8-1512-4F84-9583-D03A9BCBBF03}" type="presOf" srcId="{0F89D1EE-B2C0-47CF-8423-6A5A612B9083}" destId="{33664A37-B247-4E3C-8106-B7EEED09FD7A}" srcOrd="0" destOrd="0" presId="urn:microsoft.com/office/officeart/2005/8/layout/hProcess9"/>
    <dgm:cxn modelId="{1465FC30-C102-4C39-9216-0D92B2DA09DA}" type="presParOf" srcId="{33664A37-B247-4E3C-8106-B7EEED09FD7A}" destId="{7923A81D-2133-4857-B32D-2489A5417AF1}" srcOrd="0" destOrd="0" presId="urn:microsoft.com/office/officeart/2005/8/layout/hProcess9"/>
    <dgm:cxn modelId="{983C68A6-A011-43C9-B6FC-2AAD4778AE3E}" type="presParOf" srcId="{33664A37-B247-4E3C-8106-B7EEED09FD7A}" destId="{334C0355-3E9E-43AD-8B7F-2CAC7F191840}" srcOrd="1" destOrd="0" presId="urn:microsoft.com/office/officeart/2005/8/layout/hProcess9"/>
    <dgm:cxn modelId="{2ADF6BB9-C57B-46CB-8039-9E42BA89785B}" type="presParOf" srcId="{334C0355-3E9E-43AD-8B7F-2CAC7F191840}" destId="{CACEB732-7115-4957-911C-723938C90791}" srcOrd="0" destOrd="0" presId="urn:microsoft.com/office/officeart/2005/8/layout/hProcess9"/>
    <dgm:cxn modelId="{DD6637CE-B807-445E-80B3-0C7BDB04E0DD}" type="presParOf" srcId="{334C0355-3E9E-43AD-8B7F-2CAC7F191840}" destId="{580985FD-EAEB-4E1B-A24F-A5FDF028D138}" srcOrd="1" destOrd="0" presId="urn:microsoft.com/office/officeart/2005/8/layout/hProcess9"/>
    <dgm:cxn modelId="{09F36FD9-C2C6-411D-979A-2076844B3A2C}" type="presParOf" srcId="{334C0355-3E9E-43AD-8B7F-2CAC7F191840}" destId="{59B8E683-E846-437C-A596-52B3118E9258}" srcOrd="2" destOrd="0" presId="urn:microsoft.com/office/officeart/2005/8/layout/hProcess9"/>
    <dgm:cxn modelId="{BED8C13E-D266-4F7F-9CB2-7A7160651739}" type="presParOf" srcId="{334C0355-3E9E-43AD-8B7F-2CAC7F191840}" destId="{3E6ADAAC-9CE6-4C68-94B9-4393D3F71299}" srcOrd="3" destOrd="0" presId="urn:microsoft.com/office/officeart/2005/8/layout/hProcess9"/>
    <dgm:cxn modelId="{B5D5E8BE-60FE-4731-A28A-99302FFF9200}" type="presParOf" srcId="{334C0355-3E9E-43AD-8B7F-2CAC7F191840}" destId="{7DBA2763-DFAD-4F5D-B737-B1000397D4F2}" srcOrd="4" destOrd="0" presId="urn:microsoft.com/office/officeart/2005/8/layout/hProcess9"/>
    <dgm:cxn modelId="{B04AF51F-3709-4A25-8734-2C715EBF669F}" type="presParOf" srcId="{334C0355-3E9E-43AD-8B7F-2CAC7F191840}" destId="{13B3CC97-F322-4D51-8C90-4A300110DFF0}" srcOrd="5" destOrd="0" presId="urn:microsoft.com/office/officeart/2005/8/layout/hProcess9"/>
    <dgm:cxn modelId="{4658CE96-0135-4200-ABA1-0A1D43950DE8}" type="presParOf" srcId="{334C0355-3E9E-43AD-8B7F-2CAC7F191840}" destId="{435A5E1C-FC41-4D2B-8C7D-23B4B8103603}" srcOrd="6" destOrd="0" presId="urn:microsoft.com/office/officeart/2005/8/layout/hProcess9"/>
    <dgm:cxn modelId="{6B985D5D-D64A-4180-8340-5B12FCC23094}" type="presParOf" srcId="{334C0355-3E9E-43AD-8B7F-2CAC7F191840}" destId="{B10BCBE7-E813-4621-A439-FC47C4A36868}" srcOrd="7" destOrd="0" presId="urn:microsoft.com/office/officeart/2005/8/layout/hProcess9"/>
    <dgm:cxn modelId="{DFFBBB99-2E95-468D-BAF9-63DEC2C8A0E6}" type="presParOf" srcId="{334C0355-3E9E-43AD-8B7F-2CAC7F191840}" destId="{E1AD0D82-2380-4731-A637-FB3D919A7E5A}"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3A81D-2133-4857-B32D-2489A5417AF1}">
      <dsp:nvSpPr>
        <dsp:cNvPr id="0" name=""/>
        <dsp:cNvSpPr/>
      </dsp:nvSpPr>
      <dsp:spPr>
        <a:xfrm>
          <a:off x="788669" y="0"/>
          <a:ext cx="8938260" cy="4080974"/>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ACEB732-7115-4957-911C-723938C90791}">
      <dsp:nvSpPr>
        <dsp:cNvPr id="0" name=""/>
        <dsp:cNvSpPr/>
      </dsp:nvSpPr>
      <dsp:spPr>
        <a:xfrm>
          <a:off x="1273" y="1224292"/>
          <a:ext cx="2006594" cy="163238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TW" altLang="en-US" sz="2700" kern="1200" dirty="0"/>
            <a:t>動機說明、</a:t>
          </a:r>
          <a:r>
            <a:rPr lang="zh-TW" sz="2700" kern="1200" dirty="0"/>
            <a:t>提供服務</a:t>
          </a:r>
        </a:p>
      </dsp:txBody>
      <dsp:txXfrm>
        <a:off x="80960" y="1303979"/>
        <a:ext cx="1847220" cy="1473015"/>
      </dsp:txXfrm>
    </dsp:sp>
    <dsp:sp modelId="{59B8E683-E846-437C-A596-52B3118E9258}">
      <dsp:nvSpPr>
        <dsp:cNvPr id="0" name=""/>
        <dsp:cNvSpPr/>
      </dsp:nvSpPr>
      <dsp:spPr>
        <a:xfrm>
          <a:off x="2127888" y="1224292"/>
          <a:ext cx="2006594" cy="163238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TW" sz="2700" kern="1200" dirty="0"/>
            <a:t>創新</a:t>
          </a:r>
          <a:r>
            <a:rPr lang="zh-TW" altLang="en-US" sz="2700" kern="1200" dirty="0"/>
            <a:t>及</a:t>
          </a:r>
          <a:r>
            <a:rPr lang="zh-TW" sz="2700" kern="1200" dirty="0"/>
            <a:t>差異</a:t>
          </a:r>
        </a:p>
      </dsp:txBody>
      <dsp:txXfrm>
        <a:off x="2207575" y="1303979"/>
        <a:ext cx="1847220" cy="1473015"/>
      </dsp:txXfrm>
    </dsp:sp>
    <dsp:sp modelId="{7DBA2763-DFAD-4F5D-B737-B1000397D4F2}">
      <dsp:nvSpPr>
        <dsp:cNvPr id="0" name=""/>
        <dsp:cNvSpPr/>
      </dsp:nvSpPr>
      <dsp:spPr>
        <a:xfrm>
          <a:off x="4254502" y="1224292"/>
          <a:ext cx="2006594" cy="163238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TW" sz="2700" kern="1200"/>
            <a:t>後端資源使用情況</a:t>
          </a:r>
        </a:p>
      </dsp:txBody>
      <dsp:txXfrm>
        <a:off x="4334189" y="1303979"/>
        <a:ext cx="1847220" cy="1473015"/>
      </dsp:txXfrm>
    </dsp:sp>
    <dsp:sp modelId="{435A5E1C-FC41-4D2B-8C7D-23B4B8103603}">
      <dsp:nvSpPr>
        <dsp:cNvPr id="0" name=""/>
        <dsp:cNvSpPr/>
      </dsp:nvSpPr>
      <dsp:spPr>
        <a:xfrm>
          <a:off x="6381117" y="1224292"/>
          <a:ext cx="2006594" cy="163238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TW" sz="2700" kern="1200"/>
            <a:t>可用性</a:t>
          </a:r>
          <a:r>
            <a:rPr lang="en-US" sz="2700" kern="1200"/>
            <a:t>(Demo </a:t>
          </a:r>
          <a:r>
            <a:rPr lang="zh-TW" sz="2700" kern="1200"/>
            <a:t>系統</a:t>
          </a:r>
          <a:r>
            <a:rPr lang="en-US" sz="2700" kern="1200"/>
            <a:t>)</a:t>
          </a:r>
          <a:endParaRPr lang="zh-TW" sz="2700" kern="1200"/>
        </a:p>
      </dsp:txBody>
      <dsp:txXfrm>
        <a:off x="6460804" y="1303979"/>
        <a:ext cx="1847220" cy="1473015"/>
      </dsp:txXfrm>
    </dsp:sp>
    <dsp:sp modelId="{E1AD0D82-2380-4731-A637-FB3D919A7E5A}">
      <dsp:nvSpPr>
        <dsp:cNvPr id="0" name=""/>
        <dsp:cNvSpPr/>
      </dsp:nvSpPr>
      <dsp:spPr>
        <a:xfrm>
          <a:off x="8507732" y="1224292"/>
          <a:ext cx="2006594" cy="163238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TW" sz="2700" kern="1200"/>
            <a:t>永續性</a:t>
          </a:r>
          <a:r>
            <a:rPr lang="en-US" sz="2700" kern="1200"/>
            <a:t>(Business Model)</a:t>
          </a:r>
          <a:endParaRPr lang="zh-TW" sz="2700" kern="1200"/>
        </a:p>
      </dsp:txBody>
      <dsp:txXfrm>
        <a:off x="8587419" y="1303979"/>
        <a:ext cx="1847220" cy="14730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2E01A-DEC9-4FBB-B4F6-48D54C0B3B72}" type="datetimeFigureOut">
              <a:rPr lang="zh-TW" altLang="en-US" smtClean="0"/>
              <a:t>2018/6/13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2D5DB-A061-4C67-906E-39DF383BCA5E}" type="slidenum">
              <a:rPr lang="zh-TW" altLang="en-US" smtClean="0"/>
              <a:t>‹#›</a:t>
            </a:fld>
            <a:endParaRPr lang="zh-TW" altLang="en-US"/>
          </a:p>
        </p:txBody>
      </p:sp>
    </p:spTree>
    <p:extLst>
      <p:ext uri="{BB962C8B-B14F-4D97-AF65-F5344CB8AC3E}">
        <p14:creationId xmlns:p14="http://schemas.microsoft.com/office/powerpoint/2010/main" val="3046209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a:t>
            </a:fld>
            <a:endParaRPr lang="zh-TW" altLang="en-US"/>
          </a:p>
        </p:txBody>
      </p:sp>
    </p:spTree>
    <p:extLst>
      <p:ext uri="{BB962C8B-B14F-4D97-AF65-F5344CB8AC3E}">
        <p14:creationId xmlns:p14="http://schemas.microsoft.com/office/powerpoint/2010/main" val="976975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10</a:t>
            </a:fld>
            <a:endParaRPr lang="zh-TW" altLang="en-US"/>
          </a:p>
        </p:txBody>
      </p:sp>
    </p:spTree>
    <p:extLst>
      <p:ext uri="{BB962C8B-B14F-4D97-AF65-F5344CB8AC3E}">
        <p14:creationId xmlns:p14="http://schemas.microsoft.com/office/powerpoint/2010/main" val="1444872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11</a:t>
            </a:fld>
            <a:endParaRPr lang="zh-TW" altLang="en-US"/>
          </a:p>
        </p:txBody>
      </p:sp>
    </p:spTree>
    <p:extLst>
      <p:ext uri="{BB962C8B-B14F-4D97-AF65-F5344CB8AC3E}">
        <p14:creationId xmlns:p14="http://schemas.microsoft.com/office/powerpoint/2010/main" val="140407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12</a:t>
            </a:fld>
            <a:endParaRPr lang="zh-TW" altLang="en-US"/>
          </a:p>
        </p:txBody>
      </p:sp>
    </p:spTree>
    <p:extLst>
      <p:ext uri="{BB962C8B-B14F-4D97-AF65-F5344CB8AC3E}">
        <p14:creationId xmlns:p14="http://schemas.microsoft.com/office/powerpoint/2010/main" val="3601139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13</a:t>
            </a:fld>
            <a:endParaRPr lang="zh-TW" altLang="en-US"/>
          </a:p>
        </p:txBody>
      </p:sp>
    </p:spTree>
    <p:extLst>
      <p:ext uri="{BB962C8B-B14F-4D97-AF65-F5344CB8AC3E}">
        <p14:creationId xmlns:p14="http://schemas.microsoft.com/office/powerpoint/2010/main" val="2667721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14</a:t>
            </a:fld>
            <a:endParaRPr lang="zh-TW" altLang="en-US"/>
          </a:p>
        </p:txBody>
      </p:sp>
    </p:spTree>
    <p:extLst>
      <p:ext uri="{BB962C8B-B14F-4D97-AF65-F5344CB8AC3E}">
        <p14:creationId xmlns:p14="http://schemas.microsoft.com/office/powerpoint/2010/main" val="1550024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15</a:t>
            </a:fld>
            <a:endParaRPr lang="zh-TW" altLang="en-US"/>
          </a:p>
        </p:txBody>
      </p:sp>
    </p:spTree>
    <p:extLst>
      <p:ext uri="{BB962C8B-B14F-4D97-AF65-F5344CB8AC3E}">
        <p14:creationId xmlns:p14="http://schemas.microsoft.com/office/powerpoint/2010/main" val="3286101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16</a:t>
            </a:fld>
            <a:endParaRPr lang="zh-TW" altLang="en-US"/>
          </a:p>
        </p:txBody>
      </p:sp>
    </p:spTree>
    <p:extLst>
      <p:ext uri="{BB962C8B-B14F-4D97-AF65-F5344CB8AC3E}">
        <p14:creationId xmlns:p14="http://schemas.microsoft.com/office/powerpoint/2010/main" val="3014908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17</a:t>
            </a:fld>
            <a:endParaRPr lang="zh-TW" altLang="en-US"/>
          </a:p>
        </p:txBody>
      </p:sp>
    </p:spTree>
    <p:extLst>
      <p:ext uri="{BB962C8B-B14F-4D97-AF65-F5344CB8AC3E}">
        <p14:creationId xmlns:p14="http://schemas.microsoft.com/office/powerpoint/2010/main" val="3898597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18</a:t>
            </a:fld>
            <a:endParaRPr lang="zh-TW" altLang="en-US"/>
          </a:p>
        </p:txBody>
      </p:sp>
    </p:spTree>
    <p:extLst>
      <p:ext uri="{BB962C8B-B14F-4D97-AF65-F5344CB8AC3E}">
        <p14:creationId xmlns:p14="http://schemas.microsoft.com/office/powerpoint/2010/main" val="2192160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19</a:t>
            </a:fld>
            <a:endParaRPr lang="zh-TW" altLang="en-US"/>
          </a:p>
        </p:txBody>
      </p:sp>
    </p:spTree>
    <p:extLst>
      <p:ext uri="{BB962C8B-B14F-4D97-AF65-F5344CB8AC3E}">
        <p14:creationId xmlns:p14="http://schemas.microsoft.com/office/powerpoint/2010/main" val="326664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2</a:t>
            </a:fld>
            <a:endParaRPr lang="zh-TW" altLang="en-US"/>
          </a:p>
        </p:txBody>
      </p:sp>
    </p:spTree>
    <p:extLst>
      <p:ext uri="{BB962C8B-B14F-4D97-AF65-F5344CB8AC3E}">
        <p14:creationId xmlns:p14="http://schemas.microsoft.com/office/powerpoint/2010/main" val="1015431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3</a:t>
            </a:fld>
            <a:endParaRPr lang="zh-TW" altLang="en-US"/>
          </a:p>
        </p:txBody>
      </p:sp>
    </p:spTree>
    <p:extLst>
      <p:ext uri="{BB962C8B-B14F-4D97-AF65-F5344CB8AC3E}">
        <p14:creationId xmlns:p14="http://schemas.microsoft.com/office/powerpoint/2010/main" val="1344241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4</a:t>
            </a:fld>
            <a:endParaRPr lang="zh-TW" altLang="en-US"/>
          </a:p>
        </p:txBody>
      </p:sp>
    </p:spTree>
    <p:extLst>
      <p:ext uri="{BB962C8B-B14F-4D97-AF65-F5344CB8AC3E}">
        <p14:creationId xmlns:p14="http://schemas.microsoft.com/office/powerpoint/2010/main" val="105281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5</a:t>
            </a:fld>
            <a:endParaRPr lang="zh-TW" altLang="en-US"/>
          </a:p>
        </p:txBody>
      </p:sp>
    </p:spTree>
    <p:extLst>
      <p:ext uri="{BB962C8B-B14F-4D97-AF65-F5344CB8AC3E}">
        <p14:creationId xmlns:p14="http://schemas.microsoft.com/office/powerpoint/2010/main" val="231836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6</a:t>
            </a:fld>
            <a:endParaRPr lang="zh-TW" altLang="en-US"/>
          </a:p>
        </p:txBody>
      </p:sp>
    </p:spTree>
    <p:extLst>
      <p:ext uri="{BB962C8B-B14F-4D97-AF65-F5344CB8AC3E}">
        <p14:creationId xmlns:p14="http://schemas.microsoft.com/office/powerpoint/2010/main" val="4197128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7</a:t>
            </a:fld>
            <a:endParaRPr lang="zh-TW" altLang="en-US"/>
          </a:p>
        </p:txBody>
      </p:sp>
    </p:spTree>
    <p:extLst>
      <p:ext uri="{BB962C8B-B14F-4D97-AF65-F5344CB8AC3E}">
        <p14:creationId xmlns:p14="http://schemas.microsoft.com/office/powerpoint/2010/main" val="1293024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8</a:t>
            </a:fld>
            <a:endParaRPr lang="zh-TW" altLang="en-US"/>
          </a:p>
        </p:txBody>
      </p:sp>
    </p:spTree>
    <p:extLst>
      <p:ext uri="{BB962C8B-B14F-4D97-AF65-F5344CB8AC3E}">
        <p14:creationId xmlns:p14="http://schemas.microsoft.com/office/powerpoint/2010/main" val="1926740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442D5DB-A061-4C67-906E-39DF383BCA5E}" type="slidenum">
              <a:rPr lang="zh-TW" altLang="en-US" smtClean="0"/>
              <a:t>9</a:t>
            </a:fld>
            <a:endParaRPr lang="zh-TW" altLang="en-US"/>
          </a:p>
        </p:txBody>
      </p:sp>
    </p:spTree>
    <p:extLst>
      <p:ext uri="{BB962C8B-B14F-4D97-AF65-F5344CB8AC3E}">
        <p14:creationId xmlns:p14="http://schemas.microsoft.com/office/powerpoint/2010/main" val="2879181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CE3E8-9991-4BBB-A986-959208CFF95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1C0C539-8298-4649-B439-3B72C0690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F83BCD5-4367-4BC5-A6EC-FE72670A7A24}"/>
              </a:ext>
            </a:extLst>
          </p:cNvPr>
          <p:cNvSpPr>
            <a:spLocks noGrp="1"/>
          </p:cNvSpPr>
          <p:nvPr>
            <p:ph type="dt" sz="half" idx="10"/>
          </p:nvPr>
        </p:nvSpPr>
        <p:spPr/>
        <p:txBody>
          <a:bodyPr/>
          <a:lstStyle/>
          <a:p>
            <a:fld id="{4B4FC40C-042D-413D-BBD8-01DFC7B988FF}" type="datetime1">
              <a:rPr lang="zh-TW" altLang="en-US" smtClean="0"/>
              <a:t>2018/6/13</a:t>
            </a:fld>
            <a:endParaRPr lang="zh-TW" altLang="en-US"/>
          </a:p>
        </p:txBody>
      </p:sp>
      <p:sp>
        <p:nvSpPr>
          <p:cNvPr id="5" name="頁尾版面配置區 4">
            <a:extLst>
              <a:ext uri="{FF2B5EF4-FFF2-40B4-BE49-F238E27FC236}">
                <a16:creationId xmlns:a16="http://schemas.microsoft.com/office/drawing/2014/main" id="{E70D3008-F1CE-4D95-B4B0-02E674A050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AF04DC3-EBD8-4DE0-BE0C-121BE92DED17}"/>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377301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FE42C3-B17A-41C9-8B46-8EA2390415F7}"/>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27CEFC11-3F83-4602-8551-02FE462718B7}"/>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B895FD6-32D4-4FFB-BDFE-6AA05EBA5EB8}"/>
              </a:ext>
            </a:extLst>
          </p:cNvPr>
          <p:cNvSpPr>
            <a:spLocks noGrp="1"/>
          </p:cNvSpPr>
          <p:nvPr>
            <p:ph type="dt" sz="half" idx="10"/>
          </p:nvPr>
        </p:nvSpPr>
        <p:spPr/>
        <p:txBody>
          <a:bodyPr/>
          <a:lstStyle/>
          <a:p>
            <a:fld id="{05972852-F768-42A3-8D82-9085548A7A35}" type="datetime1">
              <a:rPr lang="zh-TW" altLang="en-US" smtClean="0"/>
              <a:t>2018/6/13</a:t>
            </a:fld>
            <a:endParaRPr lang="zh-TW" altLang="en-US"/>
          </a:p>
        </p:txBody>
      </p:sp>
      <p:sp>
        <p:nvSpPr>
          <p:cNvPr id="5" name="頁尾版面配置區 4">
            <a:extLst>
              <a:ext uri="{FF2B5EF4-FFF2-40B4-BE49-F238E27FC236}">
                <a16:creationId xmlns:a16="http://schemas.microsoft.com/office/drawing/2014/main" id="{003F3A8F-E4D8-4A8B-BF63-FE52EBAE6C9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6111EFA-EFCA-4B3E-8390-979A4A9CFAED}"/>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99523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1D27657-BF5E-4958-8F35-12722EA48E3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A8BC0F0-54BC-4117-86B2-4D6C36DFC5C2}"/>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B7AE2C2-FAF2-4CC1-9267-8051D3181099}"/>
              </a:ext>
            </a:extLst>
          </p:cNvPr>
          <p:cNvSpPr>
            <a:spLocks noGrp="1"/>
          </p:cNvSpPr>
          <p:nvPr>
            <p:ph type="dt" sz="half" idx="10"/>
          </p:nvPr>
        </p:nvSpPr>
        <p:spPr/>
        <p:txBody>
          <a:bodyPr/>
          <a:lstStyle/>
          <a:p>
            <a:fld id="{F72738C6-1FBB-48E4-8A9C-0FA64678B68B}" type="datetime1">
              <a:rPr lang="zh-TW" altLang="en-US" smtClean="0"/>
              <a:t>2018/6/13</a:t>
            </a:fld>
            <a:endParaRPr lang="zh-TW" altLang="en-US"/>
          </a:p>
        </p:txBody>
      </p:sp>
      <p:sp>
        <p:nvSpPr>
          <p:cNvPr id="5" name="頁尾版面配置區 4">
            <a:extLst>
              <a:ext uri="{FF2B5EF4-FFF2-40B4-BE49-F238E27FC236}">
                <a16:creationId xmlns:a16="http://schemas.microsoft.com/office/drawing/2014/main" id="{FE0E1CC0-178E-4D4B-9D76-785A1E3B4BE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E4CE9F4-6BEA-4957-9461-2BAF3741C80C}"/>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175968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190AC6-52C9-453D-8576-D2DD0D500F8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8DA84AF-2DD1-48C2-91DF-B48668014612}"/>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F522144-72B0-4442-B795-EEF9144980EF}"/>
              </a:ext>
            </a:extLst>
          </p:cNvPr>
          <p:cNvSpPr>
            <a:spLocks noGrp="1"/>
          </p:cNvSpPr>
          <p:nvPr>
            <p:ph type="dt" sz="half" idx="10"/>
          </p:nvPr>
        </p:nvSpPr>
        <p:spPr/>
        <p:txBody>
          <a:bodyPr/>
          <a:lstStyle/>
          <a:p>
            <a:fld id="{5B01B6D2-C72F-4613-BC26-5FF44C2F26E4}" type="datetime1">
              <a:rPr lang="zh-TW" altLang="en-US" smtClean="0"/>
              <a:t>2018/6/13</a:t>
            </a:fld>
            <a:endParaRPr lang="zh-TW" altLang="en-US"/>
          </a:p>
        </p:txBody>
      </p:sp>
      <p:sp>
        <p:nvSpPr>
          <p:cNvPr id="5" name="頁尾版面配置區 4">
            <a:extLst>
              <a:ext uri="{FF2B5EF4-FFF2-40B4-BE49-F238E27FC236}">
                <a16:creationId xmlns:a16="http://schemas.microsoft.com/office/drawing/2014/main" id="{5563D81B-E0EB-4089-96AE-4CDBA7FDA7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C1F7074-F52D-4E8C-A2E2-D5DEB63822D7}"/>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327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FABE89-9718-42C2-9C3D-87E3D0125BE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E67CB08-5C64-408C-ADBF-021358DB80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2887DD78-69A2-44CC-9967-DF5978D5F6D3}"/>
              </a:ext>
            </a:extLst>
          </p:cNvPr>
          <p:cNvSpPr>
            <a:spLocks noGrp="1"/>
          </p:cNvSpPr>
          <p:nvPr>
            <p:ph type="dt" sz="half" idx="10"/>
          </p:nvPr>
        </p:nvSpPr>
        <p:spPr/>
        <p:txBody>
          <a:bodyPr/>
          <a:lstStyle/>
          <a:p>
            <a:fld id="{383282D1-87CC-462E-80E1-A0F6FBFEEF29}" type="datetime1">
              <a:rPr lang="zh-TW" altLang="en-US" smtClean="0"/>
              <a:t>2018/6/13</a:t>
            </a:fld>
            <a:endParaRPr lang="zh-TW" altLang="en-US"/>
          </a:p>
        </p:txBody>
      </p:sp>
      <p:sp>
        <p:nvSpPr>
          <p:cNvPr id="5" name="頁尾版面配置區 4">
            <a:extLst>
              <a:ext uri="{FF2B5EF4-FFF2-40B4-BE49-F238E27FC236}">
                <a16:creationId xmlns:a16="http://schemas.microsoft.com/office/drawing/2014/main" id="{B1FE7AD4-393D-46AE-98EE-A1785E82E60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DBAF7D-951A-45D8-B426-F4C591E5280B}"/>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1789632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25D69-A82F-4A65-90F2-1DDD95E11C0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51D88CC-8DB0-4981-9C12-BF9FFB61EF7E}"/>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8E8ADF6-7E7F-414A-81C4-88637AD074DD}"/>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09E5433-46D9-40C2-9C37-940F0F2D0DF0}"/>
              </a:ext>
            </a:extLst>
          </p:cNvPr>
          <p:cNvSpPr>
            <a:spLocks noGrp="1"/>
          </p:cNvSpPr>
          <p:nvPr>
            <p:ph type="dt" sz="half" idx="10"/>
          </p:nvPr>
        </p:nvSpPr>
        <p:spPr/>
        <p:txBody>
          <a:bodyPr/>
          <a:lstStyle/>
          <a:p>
            <a:fld id="{C9BAA386-8CC2-4E5D-8DEE-FCBEC2A271E7}" type="datetime1">
              <a:rPr lang="zh-TW" altLang="en-US" smtClean="0"/>
              <a:t>2018/6/13</a:t>
            </a:fld>
            <a:endParaRPr lang="zh-TW" altLang="en-US"/>
          </a:p>
        </p:txBody>
      </p:sp>
      <p:sp>
        <p:nvSpPr>
          <p:cNvPr id="6" name="頁尾版面配置區 5">
            <a:extLst>
              <a:ext uri="{FF2B5EF4-FFF2-40B4-BE49-F238E27FC236}">
                <a16:creationId xmlns:a16="http://schemas.microsoft.com/office/drawing/2014/main" id="{7C1C6569-A66B-4E49-B59B-DBAD86E2668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F5F8548-7A3A-4DF2-95B0-3E97F87A3744}"/>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333735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AFC1B9-8F84-4000-89F9-B458C59CD70E}"/>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7545CA8-6FC9-4B4A-8E4C-9DE94F14C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717B11C-00B3-47D7-90A9-1F994593ED15}"/>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FCEB16A-B4A8-4DF3-AEB5-639EDE0A5B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1E37DADF-9CDE-4E24-94AE-63638ABA15F2}"/>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5DC7C5E6-F71A-436F-B951-A90AE573A7DF}"/>
              </a:ext>
            </a:extLst>
          </p:cNvPr>
          <p:cNvSpPr>
            <a:spLocks noGrp="1"/>
          </p:cNvSpPr>
          <p:nvPr>
            <p:ph type="dt" sz="half" idx="10"/>
          </p:nvPr>
        </p:nvSpPr>
        <p:spPr/>
        <p:txBody>
          <a:bodyPr/>
          <a:lstStyle/>
          <a:p>
            <a:fld id="{A79A86CB-709E-4903-AE83-3410D401E6C9}" type="datetime1">
              <a:rPr lang="zh-TW" altLang="en-US" smtClean="0"/>
              <a:t>2018/6/13</a:t>
            </a:fld>
            <a:endParaRPr lang="zh-TW" altLang="en-US"/>
          </a:p>
        </p:txBody>
      </p:sp>
      <p:sp>
        <p:nvSpPr>
          <p:cNvPr id="8" name="頁尾版面配置區 7">
            <a:extLst>
              <a:ext uri="{FF2B5EF4-FFF2-40B4-BE49-F238E27FC236}">
                <a16:creationId xmlns:a16="http://schemas.microsoft.com/office/drawing/2014/main" id="{8BF75781-4FC6-4031-9FE1-C6F43BA25A1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B6B505E-3D90-4B3E-A506-1E473C8BE0E2}"/>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316626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473654-457E-4F05-BBC7-29223BD1287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9B9E1F3-7846-4733-A19B-907A7D6AF884}"/>
              </a:ext>
            </a:extLst>
          </p:cNvPr>
          <p:cNvSpPr>
            <a:spLocks noGrp="1"/>
          </p:cNvSpPr>
          <p:nvPr>
            <p:ph type="dt" sz="half" idx="10"/>
          </p:nvPr>
        </p:nvSpPr>
        <p:spPr/>
        <p:txBody>
          <a:bodyPr/>
          <a:lstStyle/>
          <a:p>
            <a:fld id="{F8D47B35-A33B-4A86-BABC-12120D1FDD91}" type="datetime1">
              <a:rPr lang="zh-TW" altLang="en-US" smtClean="0"/>
              <a:t>2018/6/13</a:t>
            </a:fld>
            <a:endParaRPr lang="zh-TW" altLang="en-US"/>
          </a:p>
        </p:txBody>
      </p:sp>
      <p:sp>
        <p:nvSpPr>
          <p:cNvPr id="4" name="頁尾版面配置區 3">
            <a:extLst>
              <a:ext uri="{FF2B5EF4-FFF2-40B4-BE49-F238E27FC236}">
                <a16:creationId xmlns:a16="http://schemas.microsoft.com/office/drawing/2014/main" id="{3EA37289-AB9D-4F53-953B-E58D2498CFB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83B3998-1F30-4FE1-99A9-0476B33B44C5}"/>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3974224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47AA6C7-26EC-48F3-8E0F-634567D23DFC}"/>
              </a:ext>
            </a:extLst>
          </p:cNvPr>
          <p:cNvSpPr>
            <a:spLocks noGrp="1"/>
          </p:cNvSpPr>
          <p:nvPr>
            <p:ph type="dt" sz="half" idx="10"/>
          </p:nvPr>
        </p:nvSpPr>
        <p:spPr/>
        <p:txBody>
          <a:bodyPr/>
          <a:lstStyle/>
          <a:p>
            <a:fld id="{0FBC1F9B-B83A-418C-A993-B4F531397CF2}" type="datetime1">
              <a:rPr lang="zh-TW" altLang="en-US" smtClean="0"/>
              <a:t>2018/6/13</a:t>
            </a:fld>
            <a:endParaRPr lang="zh-TW" altLang="en-US"/>
          </a:p>
        </p:txBody>
      </p:sp>
      <p:sp>
        <p:nvSpPr>
          <p:cNvPr id="3" name="頁尾版面配置區 2">
            <a:extLst>
              <a:ext uri="{FF2B5EF4-FFF2-40B4-BE49-F238E27FC236}">
                <a16:creationId xmlns:a16="http://schemas.microsoft.com/office/drawing/2014/main" id="{A45ED5F8-06F3-4F84-ABA8-B9E26E2E2F6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35FFC51-4B81-4410-9ECE-1A08173C5C28}"/>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3972723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E2C0B-5280-4BE9-94A0-06F94F77C11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E6CFE11-C896-4C8F-A5A9-499CDAA7A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6629168-966C-46AA-A5EF-25C3B3EC4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767CC361-BE83-4076-BDE9-82657CF8EF05}"/>
              </a:ext>
            </a:extLst>
          </p:cNvPr>
          <p:cNvSpPr>
            <a:spLocks noGrp="1"/>
          </p:cNvSpPr>
          <p:nvPr>
            <p:ph type="dt" sz="half" idx="10"/>
          </p:nvPr>
        </p:nvSpPr>
        <p:spPr/>
        <p:txBody>
          <a:bodyPr/>
          <a:lstStyle/>
          <a:p>
            <a:fld id="{E6D860B9-F70F-4280-AEDA-5179578B3948}" type="datetime1">
              <a:rPr lang="zh-TW" altLang="en-US" smtClean="0"/>
              <a:t>2018/6/13</a:t>
            </a:fld>
            <a:endParaRPr lang="zh-TW" altLang="en-US"/>
          </a:p>
        </p:txBody>
      </p:sp>
      <p:sp>
        <p:nvSpPr>
          <p:cNvPr id="6" name="頁尾版面配置區 5">
            <a:extLst>
              <a:ext uri="{FF2B5EF4-FFF2-40B4-BE49-F238E27FC236}">
                <a16:creationId xmlns:a16="http://schemas.microsoft.com/office/drawing/2014/main" id="{9D86E7F0-3733-42DF-8445-A899AC45AE9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F0075EC-92BC-49C3-8853-48508CF218DB}"/>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41984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97F8D5-FCEC-4B21-BA67-13BE62C885A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4013F047-AA15-4AF3-997F-7F29318C1E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344B594-0B80-4B89-BE8F-DAEBD9F272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8DFA0F9-882F-4ABC-88D1-79C4DD872A10}"/>
              </a:ext>
            </a:extLst>
          </p:cNvPr>
          <p:cNvSpPr>
            <a:spLocks noGrp="1"/>
          </p:cNvSpPr>
          <p:nvPr>
            <p:ph type="dt" sz="half" idx="10"/>
          </p:nvPr>
        </p:nvSpPr>
        <p:spPr/>
        <p:txBody>
          <a:bodyPr/>
          <a:lstStyle/>
          <a:p>
            <a:fld id="{EEA6244B-F23C-4C2D-AB55-2B5D5844A366}" type="datetime1">
              <a:rPr lang="zh-TW" altLang="en-US" smtClean="0"/>
              <a:t>2018/6/13</a:t>
            </a:fld>
            <a:endParaRPr lang="zh-TW" altLang="en-US"/>
          </a:p>
        </p:txBody>
      </p:sp>
      <p:sp>
        <p:nvSpPr>
          <p:cNvPr id="6" name="頁尾版面配置區 5">
            <a:extLst>
              <a:ext uri="{FF2B5EF4-FFF2-40B4-BE49-F238E27FC236}">
                <a16:creationId xmlns:a16="http://schemas.microsoft.com/office/drawing/2014/main" id="{12DE2DAE-8B3A-4EDC-84EA-9DB24E0EB3E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F1271B-7E80-4825-BC12-D12EC9B08486}"/>
              </a:ext>
            </a:extLst>
          </p:cNvPr>
          <p:cNvSpPr>
            <a:spLocks noGrp="1"/>
          </p:cNvSpPr>
          <p:nvPr>
            <p:ph type="sldNum" sz="quarter" idx="12"/>
          </p:nvPr>
        </p:nvSpPr>
        <p:spPr/>
        <p:txBody>
          <a:body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1552510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t="-5000" b="-5000"/>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F3F3E77-5B1E-457C-94F4-51D1084420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9D46691-EE7B-4576-AB2F-FB45A5A22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752CC90-E610-4267-9E04-15CB07F1E5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149A83-2E70-4946-9B2A-EBA1FA916C4A}" type="datetime1">
              <a:rPr lang="zh-TW" altLang="en-US" smtClean="0"/>
              <a:t>2018/6/13</a:t>
            </a:fld>
            <a:endParaRPr lang="zh-TW" altLang="en-US"/>
          </a:p>
        </p:txBody>
      </p:sp>
      <p:sp>
        <p:nvSpPr>
          <p:cNvPr id="5" name="頁尾版面配置區 4">
            <a:extLst>
              <a:ext uri="{FF2B5EF4-FFF2-40B4-BE49-F238E27FC236}">
                <a16:creationId xmlns:a16="http://schemas.microsoft.com/office/drawing/2014/main" id="{21C1E64E-DD67-4E7C-AC2E-6D318664EF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B465540-E562-4A1A-B4CE-7EA73C66CD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2996EE-EC0C-4553-AAFF-5B65D3C94DF3}" type="slidenum">
              <a:rPr lang="zh-TW" altLang="en-US" smtClean="0"/>
              <a:t>‹#›</a:t>
            </a:fld>
            <a:endParaRPr lang="zh-TW" altLang="en-US"/>
          </a:p>
        </p:txBody>
      </p:sp>
    </p:spTree>
    <p:extLst>
      <p:ext uri="{BB962C8B-B14F-4D97-AF65-F5344CB8AC3E}">
        <p14:creationId xmlns:p14="http://schemas.microsoft.com/office/powerpoint/2010/main" val="1339943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838199" y="4525347"/>
            <a:ext cx="6801321" cy="1737360"/>
          </a:xfrm>
        </p:spPr>
        <p:txBody>
          <a:bodyPr anchor="ctr">
            <a:normAutofit/>
          </a:bodyPr>
          <a:lstStyle/>
          <a:p>
            <a:pPr algn="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BeAthlete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7800392" y="3428999"/>
            <a:ext cx="3762493" cy="3011507"/>
          </a:xfrm>
        </p:spPr>
        <p:txBody>
          <a:bodyPr anchor="ctr">
            <a:normAutofit/>
          </a:bodyPr>
          <a:lstStyle/>
          <a:p>
            <a:pPr algn="l"/>
            <a:endParaRPr lang="en-US" altLang="zh-TW" sz="600" dirty="0"/>
          </a:p>
          <a:p>
            <a:pPr algn="l"/>
            <a:endParaRPr lang="en-US" altLang="zh-TW" sz="600" dirty="0"/>
          </a:p>
          <a:p>
            <a:pPr algn="l"/>
            <a:endParaRPr lang="en-US" altLang="zh-TW" sz="600" dirty="0"/>
          </a:p>
          <a:p>
            <a:pPr algn="l"/>
            <a:endParaRPr lang="en-US" altLang="zh-TW" sz="600" dirty="0"/>
          </a:p>
          <a:p>
            <a:pPr algn="l"/>
            <a:endParaRPr lang="en-US" altLang="zh-TW" sz="600" dirty="0"/>
          </a:p>
          <a:p>
            <a:pPr algn="l"/>
            <a:r>
              <a:rPr lang="zh-TW" altLang="en-US" sz="3200" dirty="0">
                <a:latin typeface="標楷體" panose="03000509000000000000" pitchFamily="65" charset="-120"/>
                <a:ea typeface="標楷體" panose="03000509000000000000" pitchFamily="65" charset="-120"/>
              </a:rPr>
              <a:t>組員名單</a:t>
            </a:r>
            <a:r>
              <a:rPr lang="en-US" altLang="zh-TW" sz="3200" dirty="0"/>
              <a:t>:</a:t>
            </a:r>
          </a:p>
          <a:p>
            <a:pPr algn="l"/>
            <a:r>
              <a:rPr lang="en-US" altLang="zh-TW" sz="3200" dirty="0">
                <a:latin typeface="Times New Roman" panose="02020603050405020304" pitchFamily="18" charset="0"/>
                <a:cs typeface="Times New Roman" panose="02020603050405020304" pitchFamily="18" charset="0"/>
              </a:rPr>
              <a:t>M10607515</a:t>
            </a:r>
            <a:r>
              <a:rPr lang="en-US" altLang="zh-TW" sz="3200" dirty="0"/>
              <a:t> </a:t>
            </a:r>
            <a:r>
              <a:rPr lang="zh-TW" altLang="en-US" sz="3200" dirty="0">
                <a:latin typeface="標楷體" panose="03000509000000000000" pitchFamily="65" charset="-120"/>
                <a:ea typeface="標楷體" panose="03000509000000000000" pitchFamily="65" charset="-120"/>
              </a:rPr>
              <a:t>陳韋廷</a:t>
            </a:r>
            <a:endParaRPr lang="en-US" altLang="zh-TW" sz="3200" dirty="0">
              <a:latin typeface="標楷體" panose="03000509000000000000" pitchFamily="65" charset="-120"/>
              <a:ea typeface="標楷體" panose="03000509000000000000" pitchFamily="65" charset="-120"/>
            </a:endParaRPr>
          </a:p>
          <a:p>
            <a:pPr algn="l"/>
            <a:r>
              <a:rPr lang="en-US" altLang="zh-TW" sz="3200" dirty="0">
                <a:latin typeface="Times New Roman" panose="02020603050405020304" pitchFamily="18" charset="0"/>
                <a:cs typeface="Times New Roman" panose="02020603050405020304" pitchFamily="18" charset="0"/>
              </a:rPr>
              <a:t>M10607506</a:t>
            </a:r>
            <a:r>
              <a:rPr lang="zh-TW" altLang="en-US" sz="3200" dirty="0"/>
              <a:t> </a:t>
            </a:r>
            <a:r>
              <a:rPr lang="zh-TW" altLang="en-US" sz="3200" dirty="0">
                <a:latin typeface="標楷體" panose="03000509000000000000" pitchFamily="65" charset="-120"/>
                <a:ea typeface="標楷體" panose="03000509000000000000" pitchFamily="65" charset="-120"/>
              </a:rPr>
              <a:t>徐偉晉</a:t>
            </a:r>
          </a:p>
        </p:txBody>
      </p:sp>
      <p:sp>
        <p:nvSpPr>
          <p:cNvPr id="4" name="投影片編號版面配置區 3">
            <a:extLst>
              <a:ext uri="{FF2B5EF4-FFF2-40B4-BE49-F238E27FC236}">
                <a16:creationId xmlns:a16="http://schemas.microsoft.com/office/drawing/2014/main" id="{648A88B0-C280-48EA-8CBE-8B5BC7386414}"/>
              </a:ext>
            </a:extLst>
          </p:cNvPr>
          <p:cNvSpPr>
            <a:spLocks noGrp="1"/>
          </p:cNvSpPr>
          <p:nvPr>
            <p:ph type="sldNum" sz="quarter" idx="12"/>
          </p:nvPr>
        </p:nvSpPr>
        <p:spPr/>
        <p:txBody>
          <a:bodyPr/>
          <a:lstStyle/>
          <a:p>
            <a:fld id="{892996EE-EC0C-4553-AAFF-5B65D3C94DF3}" type="slidenum">
              <a:rPr lang="zh-TW" altLang="en-US" sz="2400" smtClean="0">
                <a:solidFill>
                  <a:srgbClr val="FF0000"/>
                </a:solidFill>
              </a:rPr>
              <a:t>1</a:t>
            </a:fld>
            <a:endParaRPr lang="zh-TW" altLang="en-US" sz="2400">
              <a:solidFill>
                <a:srgbClr val="FF0000"/>
              </a:solidFill>
            </a:endParaRPr>
          </a:p>
        </p:txBody>
      </p:sp>
    </p:spTree>
    <p:extLst>
      <p:ext uri="{BB962C8B-B14F-4D97-AF65-F5344CB8AC3E}">
        <p14:creationId xmlns:p14="http://schemas.microsoft.com/office/powerpoint/2010/main" val="2689128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528434" y="840901"/>
            <a:ext cx="6766078" cy="4927601"/>
          </a:xfrm>
        </p:spPr>
        <p:txBody>
          <a:bodyPr anchor="ctr">
            <a:normAutofit/>
          </a:bodyPr>
          <a:lstStyle/>
          <a:p>
            <a:pPr algn="l"/>
            <a:r>
              <a:rPr lang="zh-TW" altLang="en-US" sz="5400" dirty="0">
                <a:solidFill>
                  <a:schemeClr val="tx1">
                    <a:lumMod val="85000"/>
                    <a:lumOff val="15000"/>
                  </a:schemeClr>
                </a:solidFill>
                <a:latin typeface="標楷體" panose="03000509000000000000" pitchFamily="65" charset="-120"/>
                <a:ea typeface="標楷體" panose="03000509000000000000" pitchFamily="65" charset="-120"/>
              </a:rPr>
              <a:t>創新與差異</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4793444" y="965198"/>
            <a:ext cx="6095379" cy="4927602"/>
          </a:xfrm>
        </p:spPr>
        <p:txBody>
          <a:bodyPr anchor="ctr">
            <a:normAutofit/>
          </a:bodyPr>
          <a:lstStyle/>
          <a:p>
            <a:pPr algn="just">
              <a:spcBef>
                <a:spcPts val="3000"/>
              </a:spcBef>
              <a:buClr>
                <a:srgbClr val="00B0F0"/>
              </a:buClr>
            </a:pPr>
            <a:r>
              <a:rPr lang="zh-TW" altLang="en-US" sz="2800" dirty="0">
                <a:solidFill>
                  <a:schemeClr val="accent1"/>
                </a:solidFill>
                <a:latin typeface="標楷體" panose="03000509000000000000" pitchFamily="65" charset="-120"/>
                <a:ea typeface="標楷體" panose="03000509000000000000" pitchFamily="65" charset="-120"/>
              </a:rPr>
              <a:t>本服務注重於將多個運動項目來做自動規劃路線，並加入一些運動項目的小知識方便使用者立即了解這個運動相關知識，接著，原本要搭配手環做連結，但時間不夠充裕，以模擬當下的情況來去展示卡路里消耗、運動的距離、時間以及心率，此程式會根據當下的心率值去判斷當下運動強度。</a:t>
            </a:r>
            <a:endParaRPr lang="en-US" altLang="zh-TW" sz="2800" dirty="0">
              <a:solidFill>
                <a:schemeClr val="accent1"/>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F652C901-91DF-4633-866E-0687BB7557D9}"/>
              </a:ext>
            </a:extLst>
          </p:cNvPr>
          <p:cNvSpPr>
            <a:spLocks noGrp="1"/>
          </p:cNvSpPr>
          <p:nvPr>
            <p:ph type="sldNum" sz="quarter" idx="12"/>
          </p:nvPr>
        </p:nvSpPr>
        <p:spPr>
          <a:xfrm>
            <a:off x="10225314" y="6553690"/>
            <a:ext cx="1128486" cy="274320"/>
          </a:xfrm>
        </p:spPr>
        <p:txBody>
          <a:bodyPr>
            <a:normAutofit/>
          </a:bodyPr>
          <a:lstStyle/>
          <a:p>
            <a:pPr>
              <a:spcAft>
                <a:spcPts val="600"/>
              </a:spcAft>
            </a:pPr>
            <a:fld id="{892996EE-EC0C-4553-AAFF-5B65D3C94DF3}" type="slidenum">
              <a:rPr lang="zh-TW" altLang="en-US" sz="1050"/>
              <a:pPr>
                <a:spcAft>
                  <a:spcPts val="600"/>
                </a:spcAft>
              </a:pPr>
              <a:t>10</a:t>
            </a:fld>
            <a:endParaRPr lang="zh-TW" altLang="en-US" sz="1050"/>
          </a:p>
        </p:txBody>
      </p:sp>
    </p:spTree>
    <p:extLst>
      <p:ext uri="{BB962C8B-B14F-4D97-AF65-F5344CB8AC3E}">
        <p14:creationId xmlns:p14="http://schemas.microsoft.com/office/powerpoint/2010/main" val="249954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0" y="5363255"/>
            <a:ext cx="12192000" cy="1494745"/>
          </a:xfrm>
          <a:solidFill>
            <a:schemeClr val="bg2">
              <a:lumMod val="50000"/>
            </a:schemeClr>
          </a:solidFill>
        </p:spPr>
        <p:txBody>
          <a:bodyPr>
            <a:normAutofit/>
          </a:bodyPr>
          <a:lstStyle/>
          <a:p>
            <a:r>
              <a:rPr lang="zh-TW" altLang="en-US" sz="4000" dirty="0">
                <a:solidFill>
                  <a:schemeClr val="bg1"/>
                </a:solidFill>
                <a:latin typeface="標楷體" panose="03000509000000000000" pitchFamily="65" charset="-120"/>
                <a:ea typeface="標楷體" panose="03000509000000000000" pitchFamily="65" charset="-120"/>
              </a:rPr>
              <a:t>後端資源使用情況</a:t>
            </a:r>
            <a:r>
              <a:rPr lang="en-US" altLang="zh-TW"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4000"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Hadoop Hive</a:t>
            </a:r>
            <a:br>
              <a:rPr lang="en-US" altLang="zh-TW" sz="4000"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br>
            <a:endParaRPr lang="zh-TW" altLang="en-US"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F652C901-91DF-4633-866E-0687BB7557D9}"/>
              </a:ext>
            </a:extLst>
          </p:cNvPr>
          <p:cNvSpPr>
            <a:spLocks noGrp="1"/>
          </p:cNvSpPr>
          <p:nvPr>
            <p:ph type="sldNum" sz="quarter" idx="12"/>
          </p:nvPr>
        </p:nvSpPr>
        <p:spPr>
          <a:xfrm>
            <a:off x="8610600" y="6356350"/>
            <a:ext cx="2743200" cy="365125"/>
          </a:xfrm>
        </p:spPr>
        <p:txBody>
          <a:bodyPr/>
          <a:lstStyle/>
          <a:p>
            <a:fld id="{892996EE-EC0C-4553-AAFF-5B65D3C94DF3}" type="slidenum">
              <a:rPr lang="zh-TW" altLang="en-US" sz="2400" smtClean="0">
                <a:solidFill>
                  <a:srgbClr val="FF0000"/>
                </a:solidFill>
              </a:rPr>
              <a:t>11</a:t>
            </a:fld>
            <a:endParaRPr lang="zh-TW" altLang="en-US" sz="2400">
              <a:solidFill>
                <a:srgbClr val="FF0000"/>
              </a:solidFill>
            </a:endParaRPr>
          </a:p>
        </p:txBody>
      </p:sp>
      <p:pic>
        <p:nvPicPr>
          <p:cNvPr id="5" name="圖片 4">
            <a:extLst>
              <a:ext uri="{FF2B5EF4-FFF2-40B4-BE49-F238E27FC236}">
                <a16:creationId xmlns:a16="http://schemas.microsoft.com/office/drawing/2014/main" id="{A8E7371F-A1FB-4CDA-9566-2D34A43C525C}"/>
              </a:ext>
            </a:extLst>
          </p:cNvPr>
          <p:cNvPicPr>
            <a:picLocks noChangeAspect="1"/>
          </p:cNvPicPr>
          <p:nvPr/>
        </p:nvPicPr>
        <p:blipFill>
          <a:blip r:embed="rId3"/>
          <a:stretch>
            <a:fillRect/>
          </a:stretch>
        </p:blipFill>
        <p:spPr>
          <a:xfrm>
            <a:off x="6350833" y="400132"/>
            <a:ext cx="5127866" cy="4358480"/>
          </a:xfrm>
          <a:prstGeom prst="rect">
            <a:avLst/>
          </a:prstGeom>
        </p:spPr>
      </p:pic>
      <p:pic>
        <p:nvPicPr>
          <p:cNvPr id="6" name="圖片 5">
            <a:extLst>
              <a:ext uri="{FF2B5EF4-FFF2-40B4-BE49-F238E27FC236}">
                <a16:creationId xmlns:a16="http://schemas.microsoft.com/office/drawing/2014/main" id="{7BA606C0-5B82-4ACD-8FEA-42A5E7F5F98B}"/>
              </a:ext>
            </a:extLst>
          </p:cNvPr>
          <p:cNvPicPr>
            <a:picLocks noChangeAspect="1"/>
          </p:cNvPicPr>
          <p:nvPr/>
        </p:nvPicPr>
        <p:blipFill>
          <a:blip r:embed="rId4"/>
          <a:stretch>
            <a:fillRect/>
          </a:stretch>
        </p:blipFill>
        <p:spPr>
          <a:xfrm>
            <a:off x="281865" y="1339652"/>
            <a:ext cx="5559304" cy="2831132"/>
          </a:xfrm>
          <a:prstGeom prst="rect">
            <a:avLst/>
          </a:prstGeom>
        </p:spPr>
      </p:pic>
    </p:spTree>
    <p:extLst>
      <p:ext uri="{BB962C8B-B14F-4D97-AF65-F5344CB8AC3E}">
        <p14:creationId xmlns:p14="http://schemas.microsoft.com/office/powerpoint/2010/main" val="40458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圖片 4">
            <a:extLst>
              <a:ext uri="{FF2B5EF4-FFF2-40B4-BE49-F238E27FC236}">
                <a16:creationId xmlns:a16="http://schemas.microsoft.com/office/drawing/2014/main" id="{70B9C4DB-E48C-40D4-9387-7EBDC77376A2}"/>
              </a:ext>
            </a:extLst>
          </p:cNvPr>
          <p:cNvPicPr>
            <a:picLocks noChangeAspect="1"/>
          </p:cNvPicPr>
          <p:nvPr/>
        </p:nvPicPr>
        <p:blipFill rotWithShape="1">
          <a:blip r:embed="rId3"/>
          <a:srcRect l="18422" t="17660" r="19408" b="25731"/>
          <a:stretch/>
        </p:blipFill>
        <p:spPr>
          <a:xfrm>
            <a:off x="767241" y="643467"/>
            <a:ext cx="10205559" cy="4057265"/>
          </a:xfrm>
          <a:prstGeom prst="rect">
            <a:avLst/>
          </a:prstGeom>
        </p:spPr>
      </p:pic>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767240" y="5444835"/>
            <a:ext cx="9095651" cy="830231"/>
          </a:xfrm>
        </p:spPr>
        <p:txBody>
          <a:bodyPr>
            <a:normAutofit/>
          </a:bodyPr>
          <a:lstStyle/>
          <a:p>
            <a:pPr algn="l"/>
            <a:r>
              <a:rPr lang="zh-TW" altLang="en-US" sz="4000">
                <a:solidFill>
                  <a:srgbClr val="000000"/>
                </a:solidFill>
                <a:latin typeface="標楷體" panose="03000509000000000000" pitchFamily="65" charset="-120"/>
                <a:ea typeface="標楷體" panose="03000509000000000000" pitchFamily="65" charset="-120"/>
              </a:rPr>
              <a:t>後端資源使用情況</a:t>
            </a:r>
            <a:r>
              <a:rPr lang="en-US" altLang="zh-TW" sz="4000">
                <a:solidFill>
                  <a:srgbClr val="000000"/>
                </a:solidFill>
                <a:latin typeface="標楷體" panose="03000509000000000000" pitchFamily="65" charset="-120"/>
                <a:ea typeface="標楷體" panose="03000509000000000000" pitchFamily="65" charset="-120"/>
              </a:rPr>
              <a:t>-</a:t>
            </a:r>
            <a:r>
              <a:rPr lang="en-US" altLang="zh-TW" sz="400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Datanode</a:t>
            </a:r>
            <a:endParaRPr lang="zh-TW" altLang="en-US" sz="400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767240" y="6275067"/>
            <a:ext cx="9095651" cy="347473"/>
          </a:xfrm>
        </p:spPr>
        <p:txBody>
          <a:bodyPr>
            <a:normAutofit/>
          </a:bodyPr>
          <a:lstStyle/>
          <a:p>
            <a:pPr algn="l">
              <a:buClr>
                <a:srgbClr val="00B0F0"/>
              </a:buClr>
            </a:pPr>
            <a:endParaRPr lang="en-US" altLang="zh-TW" sz="1600">
              <a:solidFill>
                <a:srgbClr val="000000"/>
              </a:solidFill>
              <a:latin typeface="標楷體" panose="03000509000000000000" pitchFamily="65" charset="-120"/>
              <a:ea typeface="標楷體" panose="03000509000000000000" pitchFamily="65" charset="-120"/>
            </a:endParaRPr>
          </a:p>
          <a:p>
            <a:pPr algn="l">
              <a:buClr>
                <a:srgbClr val="00B0F0"/>
              </a:buClr>
            </a:pPr>
            <a:endParaRPr lang="zh-TW" altLang="en-US" sz="1600">
              <a:solidFill>
                <a:srgbClr val="000000"/>
              </a:solidFill>
            </a:endParaRPr>
          </a:p>
        </p:txBody>
      </p:sp>
      <p:sp>
        <p:nvSpPr>
          <p:cNvPr id="4" name="投影片編號版面配置區 3">
            <a:extLst>
              <a:ext uri="{FF2B5EF4-FFF2-40B4-BE49-F238E27FC236}">
                <a16:creationId xmlns:a16="http://schemas.microsoft.com/office/drawing/2014/main" id="{F652C901-91DF-4633-866E-0687BB7557D9}"/>
              </a:ext>
            </a:extLst>
          </p:cNvPr>
          <p:cNvSpPr>
            <a:spLocks noGrp="1"/>
          </p:cNvSpPr>
          <p:nvPr>
            <p:ph type="sldNum" sz="quarter" idx="12"/>
          </p:nvPr>
        </p:nvSpPr>
        <p:spPr>
          <a:xfrm>
            <a:off x="10797782" y="5444835"/>
            <a:ext cx="1054331" cy="390700"/>
          </a:xfrm>
        </p:spPr>
        <p:txBody>
          <a:bodyPr>
            <a:normAutofit/>
          </a:bodyPr>
          <a:lstStyle/>
          <a:p>
            <a:pPr>
              <a:spcAft>
                <a:spcPts val="600"/>
              </a:spcAft>
            </a:pPr>
            <a:fld id="{892996EE-EC0C-4553-AAFF-5B65D3C94DF3}" type="slidenum">
              <a:rPr lang="zh-TW" altLang="en-US">
                <a:solidFill>
                  <a:srgbClr val="FFFFFF">
                    <a:alpha val="80000"/>
                  </a:srgbClr>
                </a:solidFill>
              </a:rPr>
              <a:pPr>
                <a:spcAft>
                  <a:spcPts val="600"/>
                </a:spcAft>
              </a:pPr>
              <a:t>12</a:t>
            </a:fld>
            <a:endParaRPr lang="zh-TW" altLang="en-US">
              <a:solidFill>
                <a:srgbClr val="FFFFFF">
                  <a:alpha val="80000"/>
                </a:srgbClr>
              </a:solidFill>
            </a:endParaRPr>
          </a:p>
        </p:txBody>
      </p:sp>
    </p:spTree>
    <p:extLst>
      <p:ext uri="{BB962C8B-B14F-4D97-AF65-F5344CB8AC3E}">
        <p14:creationId xmlns:p14="http://schemas.microsoft.com/office/powerpoint/2010/main" val="762968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0">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2">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圖片 5">
            <a:extLst>
              <a:ext uri="{FF2B5EF4-FFF2-40B4-BE49-F238E27FC236}">
                <a16:creationId xmlns:a16="http://schemas.microsoft.com/office/drawing/2014/main" id="{F6B9BA45-0307-4F2D-B532-BB49417364B7}"/>
              </a:ext>
            </a:extLst>
          </p:cNvPr>
          <p:cNvPicPr>
            <a:picLocks noChangeAspect="1"/>
          </p:cNvPicPr>
          <p:nvPr/>
        </p:nvPicPr>
        <p:blipFill>
          <a:blip r:embed="rId3"/>
          <a:stretch>
            <a:fillRect/>
          </a:stretch>
        </p:blipFill>
        <p:spPr>
          <a:xfrm>
            <a:off x="767241" y="643467"/>
            <a:ext cx="10177567" cy="4057265"/>
          </a:xfrm>
          <a:prstGeom prst="rect">
            <a:avLst/>
          </a:prstGeom>
        </p:spPr>
      </p:pic>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767240" y="5444835"/>
            <a:ext cx="9095651" cy="830231"/>
          </a:xfrm>
        </p:spPr>
        <p:txBody>
          <a:bodyPr>
            <a:normAutofit/>
          </a:bodyPr>
          <a:lstStyle/>
          <a:p>
            <a:pPr algn="l"/>
            <a:r>
              <a:rPr lang="zh-TW" altLang="en-US" sz="4000">
                <a:solidFill>
                  <a:srgbClr val="000000"/>
                </a:solidFill>
                <a:latin typeface="標楷體" panose="03000509000000000000" pitchFamily="65" charset="-120"/>
                <a:ea typeface="標楷體" panose="03000509000000000000" pitchFamily="65" charset="-120"/>
              </a:rPr>
              <a:t>後端資源使用情況</a:t>
            </a:r>
            <a:r>
              <a:rPr lang="en-US" altLang="zh-TW" sz="4000">
                <a:solidFill>
                  <a:srgbClr val="000000"/>
                </a:solidFill>
                <a:latin typeface="微軟正黑體" panose="020B0604030504040204" pitchFamily="34" charset="-120"/>
                <a:ea typeface="微軟正黑體" panose="020B0604030504040204" pitchFamily="34" charset="-120"/>
              </a:rPr>
              <a:t>-</a:t>
            </a:r>
            <a:r>
              <a:rPr lang="en-US" altLang="zh-TW" sz="400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HiveServer2</a:t>
            </a:r>
            <a:endParaRPr lang="zh-TW" altLang="en-US" sz="400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767240" y="6275067"/>
            <a:ext cx="9095651" cy="347473"/>
          </a:xfrm>
        </p:spPr>
        <p:txBody>
          <a:bodyPr>
            <a:normAutofit/>
          </a:bodyPr>
          <a:lstStyle/>
          <a:p>
            <a:pPr algn="l">
              <a:buClr>
                <a:srgbClr val="00B0F0"/>
              </a:buClr>
            </a:pPr>
            <a:endParaRPr lang="en-US" altLang="zh-TW" sz="1600">
              <a:solidFill>
                <a:srgbClr val="000000"/>
              </a:solidFill>
              <a:latin typeface="標楷體" panose="03000509000000000000" pitchFamily="65" charset="-120"/>
              <a:ea typeface="標楷體" panose="03000509000000000000" pitchFamily="65" charset="-120"/>
            </a:endParaRPr>
          </a:p>
          <a:p>
            <a:pPr algn="l">
              <a:buClr>
                <a:srgbClr val="00B0F0"/>
              </a:buClr>
            </a:pPr>
            <a:endParaRPr lang="zh-TW" altLang="en-US" sz="1600">
              <a:solidFill>
                <a:srgbClr val="000000"/>
              </a:solidFill>
            </a:endParaRPr>
          </a:p>
        </p:txBody>
      </p:sp>
      <p:sp>
        <p:nvSpPr>
          <p:cNvPr id="4" name="投影片編號版面配置區 3">
            <a:extLst>
              <a:ext uri="{FF2B5EF4-FFF2-40B4-BE49-F238E27FC236}">
                <a16:creationId xmlns:a16="http://schemas.microsoft.com/office/drawing/2014/main" id="{F652C901-91DF-4633-866E-0687BB7557D9}"/>
              </a:ext>
            </a:extLst>
          </p:cNvPr>
          <p:cNvSpPr>
            <a:spLocks noGrp="1"/>
          </p:cNvSpPr>
          <p:nvPr>
            <p:ph type="sldNum" sz="quarter" idx="12"/>
          </p:nvPr>
        </p:nvSpPr>
        <p:spPr>
          <a:xfrm>
            <a:off x="10797782" y="5444835"/>
            <a:ext cx="1054331" cy="390700"/>
          </a:xfrm>
        </p:spPr>
        <p:txBody>
          <a:bodyPr>
            <a:normAutofit/>
          </a:bodyPr>
          <a:lstStyle/>
          <a:p>
            <a:pPr>
              <a:spcAft>
                <a:spcPts val="600"/>
              </a:spcAft>
            </a:pPr>
            <a:fld id="{892996EE-EC0C-4553-AAFF-5B65D3C94DF3}" type="slidenum">
              <a:rPr lang="zh-TW" altLang="en-US">
                <a:solidFill>
                  <a:srgbClr val="FFFFFF">
                    <a:alpha val="80000"/>
                  </a:srgbClr>
                </a:solidFill>
              </a:rPr>
              <a:pPr>
                <a:spcAft>
                  <a:spcPts val="600"/>
                </a:spcAft>
              </a:pPr>
              <a:t>13</a:t>
            </a:fld>
            <a:endParaRPr lang="zh-TW" altLang="en-US">
              <a:solidFill>
                <a:srgbClr val="FFFFFF">
                  <a:alpha val="80000"/>
                </a:srgbClr>
              </a:solidFill>
            </a:endParaRPr>
          </a:p>
        </p:txBody>
      </p:sp>
    </p:spTree>
    <p:extLst>
      <p:ext uri="{BB962C8B-B14F-4D97-AF65-F5344CB8AC3E}">
        <p14:creationId xmlns:p14="http://schemas.microsoft.com/office/powerpoint/2010/main" val="166046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圖片 4">
            <a:extLst>
              <a:ext uri="{FF2B5EF4-FFF2-40B4-BE49-F238E27FC236}">
                <a16:creationId xmlns:a16="http://schemas.microsoft.com/office/drawing/2014/main" id="{FE422B27-7AF0-420C-96A0-E71183F90795}"/>
              </a:ext>
            </a:extLst>
          </p:cNvPr>
          <p:cNvPicPr>
            <a:picLocks noChangeAspect="1"/>
          </p:cNvPicPr>
          <p:nvPr/>
        </p:nvPicPr>
        <p:blipFill>
          <a:blip r:embed="rId3"/>
          <a:stretch>
            <a:fillRect/>
          </a:stretch>
        </p:blipFill>
        <p:spPr>
          <a:xfrm>
            <a:off x="767240" y="1159597"/>
            <a:ext cx="10326857" cy="3365749"/>
          </a:xfrm>
          <a:prstGeom prst="rect">
            <a:avLst/>
          </a:prstGeom>
        </p:spPr>
      </p:pic>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767240" y="5444835"/>
            <a:ext cx="9095651" cy="830231"/>
          </a:xfrm>
        </p:spPr>
        <p:txBody>
          <a:bodyPr>
            <a:normAutofit/>
          </a:bodyPr>
          <a:lstStyle/>
          <a:p>
            <a:pPr algn="l"/>
            <a:r>
              <a:rPr lang="zh-TW" altLang="en-US" sz="4000">
                <a:solidFill>
                  <a:srgbClr val="000000"/>
                </a:solidFill>
                <a:latin typeface="標楷體" panose="03000509000000000000" pitchFamily="65" charset="-120"/>
                <a:ea typeface="標楷體" panose="03000509000000000000" pitchFamily="65" charset="-120"/>
              </a:rPr>
              <a:t>後端資源使用情況</a:t>
            </a:r>
            <a:r>
              <a:rPr lang="en-US" altLang="zh-TW" sz="4000">
                <a:solidFill>
                  <a:srgbClr val="000000"/>
                </a:solidFill>
                <a:latin typeface="微軟正黑體" panose="020B0604030504040204" pitchFamily="34" charset="-120"/>
                <a:ea typeface="微軟正黑體" panose="020B0604030504040204" pitchFamily="34" charset="-120"/>
              </a:rPr>
              <a:t>-</a:t>
            </a:r>
            <a:r>
              <a:rPr lang="en-US" altLang="zh-TW" sz="400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HDFS</a:t>
            </a:r>
            <a:endParaRPr lang="zh-TW" altLang="en-US" sz="400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767240" y="6275067"/>
            <a:ext cx="9095651" cy="347473"/>
          </a:xfrm>
        </p:spPr>
        <p:txBody>
          <a:bodyPr>
            <a:normAutofit/>
          </a:bodyPr>
          <a:lstStyle/>
          <a:p>
            <a:pPr algn="l">
              <a:buClr>
                <a:srgbClr val="00B0F0"/>
              </a:buClr>
            </a:pPr>
            <a:endParaRPr lang="en-US" altLang="zh-TW" sz="1600">
              <a:solidFill>
                <a:srgbClr val="000000"/>
              </a:solidFill>
              <a:latin typeface="標楷體" panose="03000509000000000000" pitchFamily="65" charset="-120"/>
              <a:ea typeface="標楷體" panose="03000509000000000000" pitchFamily="65" charset="-120"/>
            </a:endParaRPr>
          </a:p>
          <a:p>
            <a:pPr algn="l">
              <a:buClr>
                <a:srgbClr val="00B0F0"/>
              </a:buClr>
            </a:pPr>
            <a:endParaRPr lang="zh-TW" altLang="en-US" sz="1600">
              <a:solidFill>
                <a:srgbClr val="000000"/>
              </a:solidFill>
            </a:endParaRPr>
          </a:p>
        </p:txBody>
      </p:sp>
      <p:sp>
        <p:nvSpPr>
          <p:cNvPr id="4" name="投影片編號版面配置區 3">
            <a:extLst>
              <a:ext uri="{FF2B5EF4-FFF2-40B4-BE49-F238E27FC236}">
                <a16:creationId xmlns:a16="http://schemas.microsoft.com/office/drawing/2014/main" id="{F652C901-91DF-4633-866E-0687BB7557D9}"/>
              </a:ext>
            </a:extLst>
          </p:cNvPr>
          <p:cNvSpPr>
            <a:spLocks noGrp="1"/>
          </p:cNvSpPr>
          <p:nvPr>
            <p:ph type="sldNum" sz="quarter" idx="12"/>
          </p:nvPr>
        </p:nvSpPr>
        <p:spPr>
          <a:xfrm>
            <a:off x="10797782" y="5444835"/>
            <a:ext cx="1054331" cy="390700"/>
          </a:xfrm>
        </p:spPr>
        <p:txBody>
          <a:bodyPr>
            <a:normAutofit/>
          </a:bodyPr>
          <a:lstStyle/>
          <a:p>
            <a:pPr>
              <a:spcAft>
                <a:spcPts val="600"/>
              </a:spcAft>
            </a:pPr>
            <a:fld id="{892996EE-EC0C-4553-AAFF-5B65D3C94DF3}" type="slidenum">
              <a:rPr lang="zh-TW" altLang="en-US">
                <a:solidFill>
                  <a:srgbClr val="FFFFFF">
                    <a:alpha val="80000"/>
                  </a:srgbClr>
                </a:solidFill>
              </a:rPr>
              <a:pPr>
                <a:spcAft>
                  <a:spcPts val="600"/>
                </a:spcAft>
              </a:pPr>
              <a:t>14</a:t>
            </a:fld>
            <a:endParaRPr lang="zh-TW" altLang="en-US">
              <a:solidFill>
                <a:srgbClr val="FFFFFF">
                  <a:alpha val="80000"/>
                </a:srgbClr>
              </a:solidFill>
            </a:endParaRPr>
          </a:p>
        </p:txBody>
      </p:sp>
    </p:spTree>
    <p:extLst>
      <p:ext uri="{BB962C8B-B14F-4D97-AF65-F5344CB8AC3E}">
        <p14:creationId xmlns:p14="http://schemas.microsoft.com/office/powerpoint/2010/main" val="401566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545146" y="237413"/>
            <a:ext cx="6766078" cy="2370494"/>
          </a:xfrm>
        </p:spPr>
        <p:txBody>
          <a:bodyPr anchor="ctr">
            <a:normAutofit/>
          </a:bodyPr>
          <a:lstStyle/>
          <a:p>
            <a:pPr algn="l"/>
            <a:r>
              <a:rPr lang="zh-TW" altLang="en-US" sz="5400" dirty="0">
                <a:solidFill>
                  <a:schemeClr val="tx1">
                    <a:lumMod val="85000"/>
                    <a:lumOff val="15000"/>
                  </a:schemeClr>
                </a:solidFill>
                <a:latin typeface="標楷體" panose="03000509000000000000" pitchFamily="65" charset="-120"/>
                <a:ea typeface="標楷體" panose="03000509000000000000" pitchFamily="65" charset="-120"/>
              </a:rPr>
              <a:t>建立在</a:t>
            </a:r>
            <a:r>
              <a:rPr lang="en-US" altLang="zh-TW" sz="5400" dirty="0" err="1">
                <a:solidFill>
                  <a:schemeClr val="tx1">
                    <a:lumMod val="85000"/>
                    <a:lumOff val="15000"/>
                  </a:schemeClr>
                </a:solidFill>
                <a:latin typeface="標楷體" panose="03000509000000000000" pitchFamily="65" charset="-120"/>
                <a:ea typeface="標楷體" panose="03000509000000000000" pitchFamily="65" charset="-120"/>
              </a:rPr>
              <a:t>hadoop</a:t>
            </a:r>
            <a:endParaRPr lang="zh-TW" altLang="en-US" sz="5400" dirty="0">
              <a:solidFill>
                <a:schemeClr val="tx1">
                  <a:lumMod val="85000"/>
                  <a:lumOff val="15000"/>
                </a:schemeClr>
              </a:solidFill>
              <a:latin typeface="標楷體" panose="03000509000000000000" pitchFamily="65" charset="-120"/>
              <a:ea typeface="標楷體" panose="03000509000000000000" pitchFamily="65" charset="-120"/>
            </a:endParaRP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5290457" y="573832"/>
            <a:ext cx="5755093" cy="5964128"/>
          </a:xfrm>
        </p:spPr>
        <p:txBody>
          <a:bodyPr anchor="ctr">
            <a:normAutofit/>
          </a:bodyPr>
          <a:lstStyle/>
          <a:p>
            <a:pPr algn="just"/>
            <a:r>
              <a:rPr lang="en-US" altLang="zh-TW" sz="2000" dirty="0" err="1">
                <a:solidFill>
                  <a:schemeClr val="accent1"/>
                </a:solidFill>
                <a:latin typeface="Times New Roman" panose="02020603050405020304" pitchFamily="18" charset="0"/>
                <a:cs typeface="Times New Roman" panose="02020603050405020304" pitchFamily="18" charset="0"/>
              </a:rPr>
              <a:t>OpenData</a:t>
            </a:r>
            <a:endParaRPr lang="en-US" altLang="zh-TW" sz="2000" dirty="0">
              <a:solidFill>
                <a:schemeClr val="accent1"/>
              </a:solidFill>
              <a:latin typeface="Times New Roman" panose="02020603050405020304" pitchFamily="18" charset="0"/>
              <a:cs typeface="Times New Roman" panose="02020603050405020304" pitchFamily="18" charset="0"/>
            </a:endParaRPr>
          </a:p>
          <a:p>
            <a:pPr marL="342900" indent="-342900" algn="just">
              <a:buClr>
                <a:srgbClr val="00B0F0"/>
              </a:buClr>
              <a:buFont typeface="Wingdings" panose="05000000000000000000" pitchFamily="2" charset="2"/>
              <a:buChar char="l"/>
            </a:pPr>
            <a:r>
              <a:rPr lang="en-US" altLang="zh-TW" sz="2000" b="1" dirty="0">
                <a:solidFill>
                  <a:schemeClr val="accent1"/>
                </a:solidFill>
                <a:latin typeface="Times New Roman" panose="02020603050405020304" pitchFamily="18" charset="0"/>
                <a:cs typeface="Times New Roman" panose="02020603050405020304" pitchFamily="18" charset="0"/>
              </a:rPr>
              <a:t>Fitness</a:t>
            </a:r>
            <a:endParaRPr lang="en-US" altLang="zh-TW" sz="2000" dirty="0">
              <a:solidFill>
                <a:schemeClr val="accent1"/>
              </a:solidFill>
              <a:latin typeface="Times New Roman" panose="02020603050405020304" pitchFamily="18" charset="0"/>
              <a:cs typeface="Times New Roman" panose="02020603050405020304" pitchFamily="18" charset="0"/>
            </a:endParaRPr>
          </a:p>
          <a:p>
            <a:pPr marL="342900" indent="-342900" algn="just">
              <a:buClr>
                <a:srgbClr val="00B0F0"/>
              </a:buClr>
              <a:buFont typeface="Wingdings" panose="05000000000000000000" pitchFamily="2" charset="2"/>
              <a:buChar char="l"/>
            </a:pPr>
            <a:r>
              <a:rPr lang="en-US" altLang="zh-TW" sz="2000" dirty="0">
                <a:solidFill>
                  <a:schemeClr val="accent1"/>
                </a:solidFill>
                <a:latin typeface="Times New Roman" panose="02020603050405020304" pitchFamily="18" charset="0"/>
                <a:cs typeface="Times New Roman" panose="02020603050405020304" pitchFamily="18" charset="0"/>
              </a:rPr>
              <a:t>http://140.118.7.25:50070/webhdfs/v1/user/local/hive/warehouse/b.db/fn/FN.csv?op=OPEN</a:t>
            </a:r>
          </a:p>
          <a:p>
            <a:pPr marL="342900" indent="-342900" algn="just">
              <a:buClr>
                <a:srgbClr val="00B0F0"/>
              </a:buClr>
              <a:buFont typeface="Wingdings" panose="05000000000000000000" pitchFamily="2" charset="2"/>
              <a:buChar char="l"/>
            </a:pPr>
            <a:r>
              <a:rPr lang="en-US" altLang="zh-TW" sz="2000" b="1" dirty="0">
                <a:solidFill>
                  <a:schemeClr val="accent1"/>
                </a:solidFill>
                <a:latin typeface="Times New Roman" panose="02020603050405020304" pitchFamily="18" charset="0"/>
                <a:cs typeface="Times New Roman" panose="02020603050405020304" pitchFamily="18" charset="0"/>
              </a:rPr>
              <a:t>School</a:t>
            </a:r>
            <a:endParaRPr lang="en-US" altLang="zh-TW" sz="2000" dirty="0">
              <a:solidFill>
                <a:schemeClr val="accent1"/>
              </a:solidFill>
              <a:latin typeface="Times New Roman" panose="02020603050405020304" pitchFamily="18" charset="0"/>
              <a:cs typeface="Times New Roman" panose="02020603050405020304" pitchFamily="18" charset="0"/>
            </a:endParaRPr>
          </a:p>
          <a:p>
            <a:pPr marL="342900" indent="-342900" algn="just">
              <a:buClr>
                <a:srgbClr val="00B0F0"/>
              </a:buClr>
              <a:buFont typeface="Wingdings" panose="05000000000000000000" pitchFamily="2" charset="2"/>
              <a:buChar char="l"/>
            </a:pPr>
            <a:r>
              <a:rPr lang="en-US" altLang="zh-TW" sz="2000" dirty="0">
                <a:solidFill>
                  <a:schemeClr val="accent1"/>
                </a:solidFill>
                <a:latin typeface="Times New Roman" panose="02020603050405020304" pitchFamily="18" charset="0"/>
                <a:cs typeface="Times New Roman" panose="02020603050405020304" pitchFamily="18" charset="0"/>
              </a:rPr>
              <a:t>http://140.118.7.25:50070/webhdfs/v1/user/local/hive/warehouse/b.db/sch/SCH.csv?op=OPEN</a:t>
            </a:r>
          </a:p>
          <a:p>
            <a:pPr marL="342900" indent="-342900" algn="just">
              <a:buClr>
                <a:srgbClr val="00B0F0"/>
              </a:buClr>
              <a:buFont typeface="Wingdings" panose="05000000000000000000" pitchFamily="2" charset="2"/>
              <a:buChar char="l"/>
            </a:pPr>
            <a:r>
              <a:rPr lang="en-US" altLang="zh-TW" sz="2000" b="1" dirty="0" err="1">
                <a:solidFill>
                  <a:schemeClr val="accent1"/>
                </a:solidFill>
                <a:latin typeface="Times New Roman" panose="02020603050405020304" pitchFamily="18" charset="0"/>
                <a:cs typeface="Times New Roman" panose="02020603050405020304" pitchFamily="18" charset="0"/>
              </a:rPr>
              <a:t>Youbike</a:t>
            </a:r>
            <a:endParaRPr lang="en-US" altLang="zh-TW" sz="2000" dirty="0">
              <a:solidFill>
                <a:schemeClr val="accent1"/>
              </a:solidFill>
              <a:latin typeface="Times New Roman" panose="02020603050405020304" pitchFamily="18" charset="0"/>
              <a:cs typeface="Times New Roman" panose="02020603050405020304" pitchFamily="18" charset="0"/>
            </a:endParaRPr>
          </a:p>
          <a:p>
            <a:pPr marL="342900" indent="-342900" algn="just">
              <a:buClr>
                <a:srgbClr val="00B0F0"/>
              </a:buClr>
              <a:buFont typeface="Wingdings" panose="05000000000000000000" pitchFamily="2" charset="2"/>
              <a:buChar char="l"/>
            </a:pPr>
            <a:r>
              <a:rPr lang="en-US" altLang="zh-TW" sz="2000" dirty="0">
                <a:solidFill>
                  <a:schemeClr val="accent1"/>
                </a:solidFill>
                <a:latin typeface="Times New Roman" panose="02020603050405020304" pitchFamily="18" charset="0"/>
                <a:cs typeface="Times New Roman" panose="02020603050405020304" pitchFamily="18" charset="0"/>
              </a:rPr>
              <a:t>http://140.118.7.25:50070/webhdfs/v1/user/local/hive/warehouse/b.db/yb/YB.json?op=OPEN</a:t>
            </a:r>
          </a:p>
          <a:p>
            <a:pPr marL="342900" indent="-342900" algn="just">
              <a:buClr>
                <a:srgbClr val="00B0F0"/>
              </a:buClr>
              <a:buFont typeface="Wingdings" panose="05000000000000000000" pitchFamily="2" charset="2"/>
              <a:buChar char="l"/>
            </a:pPr>
            <a:r>
              <a:rPr lang="en-US" altLang="zh-TW" sz="2000" b="1" dirty="0">
                <a:solidFill>
                  <a:schemeClr val="accent1"/>
                </a:solidFill>
                <a:latin typeface="Times New Roman" panose="02020603050405020304" pitchFamily="18" charset="0"/>
                <a:cs typeface="Times New Roman" panose="02020603050405020304" pitchFamily="18" charset="0"/>
              </a:rPr>
              <a:t>Basketball court</a:t>
            </a:r>
            <a:endParaRPr lang="en-US" altLang="zh-TW" sz="2000" dirty="0">
              <a:solidFill>
                <a:schemeClr val="accent1"/>
              </a:solidFill>
              <a:latin typeface="Times New Roman" panose="02020603050405020304" pitchFamily="18" charset="0"/>
              <a:cs typeface="Times New Roman" panose="02020603050405020304" pitchFamily="18" charset="0"/>
            </a:endParaRPr>
          </a:p>
          <a:p>
            <a:pPr marL="342900" indent="-342900" algn="just">
              <a:buClr>
                <a:srgbClr val="00B0F0"/>
              </a:buClr>
              <a:buFont typeface="Wingdings" panose="05000000000000000000" pitchFamily="2" charset="2"/>
              <a:buChar char="l"/>
            </a:pPr>
            <a:r>
              <a:rPr lang="en-US" altLang="zh-TW" sz="2000" dirty="0">
                <a:solidFill>
                  <a:schemeClr val="accent1"/>
                </a:solidFill>
                <a:latin typeface="Times New Roman" panose="02020603050405020304" pitchFamily="18" charset="0"/>
                <a:cs typeface="Times New Roman" panose="02020603050405020304" pitchFamily="18" charset="0"/>
              </a:rPr>
              <a:t>http://140.118.7.25:50070/webhdfs/v1/user/local/hive/warehouse/b.db/bb/BB.csv?op=OPEN</a:t>
            </a:r>
          </a:p>
          <a:p>
            <a:pPr marL="342900" indent="-342900" algn="just">
              <a:buClr>
                <a:srgbClr val="00B0F0"/>
              </a:buClr>
              <a:buFont typeface="Wingdings" panose="05000000000000000000" pitchFamily="2" charset="2"/>
              <a:buChar char="l"/>
            </a:pPr>
            <a:endParaRPr lang="en-US" altLang="zh-TW" sz="2000" dirty="0">
              <a:solidFill>
                <a:schemeClr val="accent1"/>
              </a:solidFill>
            </a:endParaRPr>
          </a:p>
          <a:p>
            <a:pPr marL="342900" indent="-342900" algn="just">
              <a:buClr>
                <a:srgbClr val="00B0F0"/>
              </a:buClr>
              <a:buFont typeface="Wingdings" panose="05000000000000000000" pitchFamily="2" charset="2"/>
              <a:buChar char="l"/>
            </a:pPr>
            <a:endParaRPr lang="zh-TW" altLang="en-US" sz="2000" dirty="0">
              <a:solidFill>
                <a:schemeClr val="accent1"/>
              </a:solidFill>
            </a:endParaRPr>
          </a:p>
        </p:txBody>
      </p:sp>
      <p:sp>
        <p:nvSpPr>
          <p:cNvPr id="4" name="投影片編號版面配置區 3">
            <a:extLst>
              <a:ext uri="{FF2B5EF4-FFF2-40B4-BE49-F238E27FC236}">
                <a16:creationId xmlns:a16="http://schemas.microsoft.com/office/drawing/2014/main" id="{50BF3FFB-D32A-4E26-A95B-2B2DA0ACD297}"/>
              </a:ext>
            </a:extLst>
          </p:cNvPr>
          <p:cNvSpPr>
            <a:spLocks noGrp="1"/>
          </p:cNvSpPr>
          <p:nvPr>
            <p:ph type="sldNum" sz="quarter" idx="12"/>
          </p:nvPr>
        </p:nvSpPr>
        <p:spPr>
          <a:xfrm>
            <a:off x="10225314" y="6553690"/>
            <a:ext cx="1128486" cy="274320"/>
          </a:xfrm>
        </p:spPr>
        <p:txBody>
          <a:bodyPr>
            <a:normAutofit/>
          </a:bodyPr>
          <a:lstStyle/>
          <a:p>
            <a:pPr>
              <a:spcAft>
                <a:spcPts val="600"/>
              </a:spcAft>
            </a:pPr>
            <a:fld id="{892996EE-EC0C-4553-AAFF-5B65D3C94DF3}" type="slidenum">
              <a:rPr lang="zh-TW" altLang="en-US" sz="1050"/>
              <a:pPr>
                <a:spcAft>
                  <a:spcPts val="600"/>
                </a:spcAft>
              </a:pPr>
              <a:t>15</a:t>
            </a:fld>
            <a:endParaRPr lang="zh-TW" altLang="en-US" sz="1050"/>
          </a:p>
        </p:txBody>
      </p:sp>
    </p:spTree>
    <p:extLst>
      <p:ext uri="{BB962C8B-B14F-4D97-AF65-F5344CB8AC3E}">
        <p14:creationId xmlns:p14="http://schemas.microsoft.com/office/powerpoint/2010/main" val="3317168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1282825" y="965199"/>
            <a:ext cx="6766078" cy="4927601"/>
          </a:xfrm>
        </p:spPr>
        <p:txBody>
          <a:bodyPr anchor="ctr">
            <a:normAutofit/>
          </a:bodyPr>
          <a:lstStyle/>
          <a:p>
            <a:pPr algn="l"/>
            <a:r>
              <a:rPr lang="zh-TW" altLang="en-US" sz="4800" dirty="0">
                <a:solidFill>
                  <a:schemeClr val="bg1"/>
                </a:solidFill>
                <a:latin typeface="標楷體" panose="03000509000000000000" pitchFamily="65" charset="-120"/>
                <a:ea typeface="標楷體" panose="03000509000000000000" pitchFamily="65" charset="-120"/>
              </a:rPr>
              <a:t>可行性</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4395640" y="625151"/>
            <a:ext cx="4459111" cy="5267649"/>
          </a:xfrm>
        </p:spPr>
        <p:txBody>
          <a:bodyPr anchor="ctr">
            <a:normAutofit/>
          </a:bodyPr>
          <a:lstStyle/>
          <a:p>
            <a:pPr marL="342900" indent="-342900" algn="just">
              <a:buClr>
                <a:srgbClr val="00B0F0"/>
              </a:buClr>
              <a:buFont typeface="Wingdings" panose="05000000000000000000" pitchFamily="2" charset="2"/>
              <a:buChar char="l"/>
            </a:pPr>
            <a:endParaRPr lang="en-US" altLang="zh-TW"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dirty="0">
                <a:solidFill>
                  <a:srgbClr val="FFC000"/>
                </a:solidFill>
                <a:latin typeface="標楷體" panose="03000509000000000000" pitchFamily="65" charset="-120"/>
                <a:ea typeface="標楷體" panose="03000509000000000000" pitchFamily="65" charset="-120"/>
              </a:rPr>
              <a:t>將多項運動做一個路線規劃</a:t>
            </a:r>
            <a:endParaRPr lang="en-US" altLang="zh-TW"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endParaRPr lang="en-US" altLang="zh-TW"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dirty="0">
                <a:solidFill>
                  <a:srgbClr val="FFC000"/>
                </a:solidFill>
                <a:latin typeface="標楷體" panose="03000509000000000000" pitchFamily="65" charset="-120"/>
                <a:ea typeface="標楷體" panose="03000509000000000000" pitchFamily="65" charset="-120"/>
              </a:rPr>
              <a:t>具備聽音樂播放</a:t>
            </a:r>
            <a:endParaRPr lang="en-US" altLang="zh-TW"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endParaRPr lang="en-US" altLang="zh-TW"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dirty="0">
                <a:solidFill>
                  <a:srgbClr val="FFC000"/>
                </a:solidFill>
                <a:latin typeface="標楷體" panose="03000509000000000000" pitchFamily="65" charset="-120"/>
                <a:ea typeface="標楷體" panose="03000509000000000000" pitchFamily="65" charset="-120"/>
              </a:rPr>
              <a:t>了解多項運動相關小知識</a:t>
            </a:r>
            <a:endParaRPr lang="en-US" altLang="zh-TW"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endParaRPr lang="en-US" altLang="zh-TW"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dirty="0">
                <a:solidFill>
                  <a:srgbClr val="FFC000"/>
                </a:solidFill>
                <a:latin typeface="標楷體" panose="03000509000000000000" pitchFamily="65" charset="-120"/>
                <a:ea typeface="標楷體" panose="03000509000000000000" pitchFamily="65" charset="-120"/>
              </a:rPr>
              <a:t>模擬當下運動數據</a:t>
            </a:r>
          </a:p>
        </p:txBody>
      </p:sp>
      <p:sp>
        <p:nvSpPr>
          <p:cNvPr id="4" name="投影片編號版面配置區 3">
            <a:extLst>
              <a:ext uri="{FF2B5EF4-FFF2-40B4-BE49-F238E27FC236}">
                <a16:creationId xmlns:a16="http://schemas.microsoft.com/office/drawing/2014/main" id="{F652C901-91DF-4633-866E-0687BB7557D9}"/>
              </a:ext>
            </a:extLst>
          </p:cNvPr>
          <p:cNvSpPr>
            <a:spLocks noGrp="1"/>
          </p:cNvSpPr>
          <p:nvPr>
            <p:ph type="sldNum" sz="quarter" idx="12"/>
          </p:nvPr>
        </p:nvSpPr>
        <p:spPr>
          <a:xfrm>
            <a:off x="10225314" y="6553690"/>
            <a:ext cx="1128486" cy="274320"/>
          </a:xfrm>
        </p:spPr>
        <p:txBody>
          <a:bodyPr>
            <a:normAutofit/>
          </a:bodyPr>
          <a:lstStyle/>
          <a:p>
            <a:pPr>
              <a:spcAft>
                <a:spcPts val="600"/>
              </a:spcAft>
            </a:pPr>
            <a:fld id="{892996EE-EC0C-4553-AAFF-5B65D3C94DF3}" type="slidenum">
              <a:rPr lang="zh-TW" altLang="en-US" sz="1050"/>
              <a:pPr>
                <a:spcAft>
                  <a:spcPts val="600"/>
                </a:spcAft>
              </a:pPr>
              <a:t>16</a:t>
            </a:fld>
            <a:endParaRPr lang="zh-TW" altLang="en-US" sz="1050"/>
          </a:p>
        </p:txBody>
      </p:sp>
    </p:spTree>
    <p:extLst>
      <p:ext uri="{BB962C8B-B14F-4D97-AF65-F5344CB8AC3E}">
        <p14:creationId xmlns:p14="http://schemas.microsoft.com/office/powerpoint/2010/main" val="373122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1023257" y="692824"/>
            <a:ext cx="6766078" cy="4927601"/>
          </a:xfrm>
        </p:spPr>
        <p:txBody>
          <a:bodyPr anchor="ctr">
            <a:normAutofit/>
          </a:bodyPr>
          <a:lstStyle/>
          <a:p>
            <a:pPr algn="l"/>
            <a:r>
              <a:rPr lang="zh-TW" altLang="en-US" sz="4800" dirty="0">
                <a:solidFill>
                  <a:schemeClr val="bg1"/>
                </a:solidFill>
                <a:latin typeface="標楷體" panose="03000509000000000000" pitchFamily="65" charset="-120"/>
                <a:ea typeface="標楷體" panose="03000509000000000000" pitchFamily="65" charset="-120"/>
              </a:rPr>
              <a:t>永續性</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4568645" y="838738"/>
            <a:ext cx="5508414" cy="4927602"/>
          </a:xfrm>
        </p:spPr>
        <p:txBody>
          <a:bodyPr anchor="ctr">
            <a:noAutofit/>
          </a:bodyPr>
          <a:lstStyle/>
          <a:p>
            <a:pPr algn="just">
              <a:buClr>
                <a:srgbClr val="00B0F0"/>
              </a:buClr>
            </a:pPr>
            <a:endParaRPr lang="en-US" altLang="zh-TW" dirty="0">
              <a:solidFill>
                <a:srgbClr val="FFC000"/>
              </a:solidFill>
              <a:latin typeface="標楷體" panose="03000509000000000000" pitchFamily="65" charset="-120"/>
              <a:ea typeface="標楷體" panose="03000509000000000000" pitchFamily="65" charset="-120"/>
            </a:endParaRPr>
          </a:p>
          <a:p>
            <a:pPr algn="just"/>
            <a:r>
              <a:rPr lang="zh-TW" altLang="en-US" dirty="0">
                <a:solidFill>
                  <a:srgbClr val="FFC000"/>
                </a:solidFill>
                <a:latin typeface="標楷體" panose="03000509000000000000" pitchFamily="65" charset="-120"/>
                <a:ea typeface="標楷體" panose="03000509000000000000" pitchFamily="65" charset="-120"/>
              </a:rPr>
              <a:t>營利方式：</a:t>
            </a:r>
            <a:endParaRPr lang="en-US" altLang="zh-TW" dirty="0">
              <a:solidFill>
                <a:srgbClr val="FFC000"/>
              </a:solidFill>
              <a:latin typeface="標楷體" panose="03000509000000000000" pitchFamily="65" charset="-120"/>
              <a:ea typeface="標楷體" panose="03000509000000000000" pitchFamily="65" charset="-120"/>
            </a:endParaRPr>
          </a:p>
          <a:p>
            <a:pPr algn="just"/>
            <a:r>
              <a:rPr lang="en-US" altLang="zh-TW" dirty="0">
                <a:solidFill>
                  <a:srgbClr val="FFC000"/>
                </a:solidFill>
                <a:latin typeface="標楷體" panose="03000509000000000000" pitchFamily="65" charset="-120"/>
                <a:ea typeface="標楷體" panose="03000509000000000000" pitchFamily="65" charset="-120"/>
              </a:rPr>
              <a:t>1.</a:t>
            </a:r>
            <a:r>
              <a:rPr lang="zh-TW" altLang="en-US" dirty="0">
                <a:solidFill>
                  <a:srgbClr val="FFC000"/>
                </a:solidFill>
                <a:latin typeface="標楷體" panose="03000509000000000000" pitchFamily="65" charset="-120"/>
                <a:ea typeface="標楷體" panose="03000509000000000000" pitchFamily="65" charset="-120"/>
              </a:rPr>
              <a:t>廣告收益</a:t>
            </a:r>
            <a:endParaRPr lang="en-US" altLang="zh-TW" dirty="0">
              <a:solidFill>
                <a:srgbClr val="FFC000"/>
              </a:solidFill>
              <a:latin typeface="標楷體" panose="03000509000000000000" pitchFamily="65" charset="-120"/>
              <a:ea typeface="標楷體" panose="03000509000000000000" pitchFamily="65" charset="-120"/>
            </a:endParaRPr>
          </a:p>
          <a:p>
            <a:pPr algn="just"/>
            <a:endParaRPr lang="en-US" altLang="zh-TW" dirty="0">
              <a:solidFill>
                <a:srgbClr val="FFC000"/>
              </a:solidFill>
              <a:latin typeface="標楷體" panose="03000509000000000000" pitchFamily="65" charset="-120"/>
              <a:ea typeface="標楷體" panose="03000509000000000000" pitchFamily="65" charset="-120"/>
            </a:endParaRPr>
          </a:p>
          <a:p>
            <a:pPr algn="just"/>
            <a:r>
              <a:rPr lang="en-US" altLang="zh-TW" dirty="0">
                <a:solidFill>
                  <a:srgbClr val="FFC000"/>
                </a:solidFill>
                <a:latin typeface="標楷體" panose="03000509000000000000" pitchFamily="65" charset="-120"/>
                <a:ea typeface="標楷體" panose="03000509000000000000" pitchFamily="65" charset="-120"/>
              </a:rPr>
              <a:t>2.</a:t>
            </a:r>
            <a:r>
              <a:rPr lang="zh-TW" altLang="en-US" dirty="0">
                <a:solidFill>
                  <a:srgbClr val="FFC000"/>
                </a:solidFill>
                <a:latin typeface="標楷體" panose="03000509000000000000" pitchFamily="65" charset="-120"/>
                <a:ea typeface="標楷體" panose="03000509000000000000" pitchFamily="65" charset="-120"/>
              </a:rPr>
              <a:t>跟穿戴式裝置廠商合作</a:t>
            </a:r>
            <a:endParaRPr lang="en-US" altLang="zh-TW" dirty="0">
              <a:solidFill>
                <a:srgbClr val="FFC000"/>
              </a:solidFill>
              <a:latin typeface="標楷體" panose="03000509000000000000" pitchFamily="65" charset="-120"/>
              <a:ea typeface="標楷體" panose="03000509000000000000" pitchFamily="65" charset="-120"/>
            </a:endParaRPr>
          </a:p>
          <a:p>
            <a:pPr algn="just"/>
            <a:endParaRPr lang="en-US" altLang="zh-TW" dirty="0">
              <a:solidFill>
                <a:srgbClr val="FFC000"/>
              </a:solidFill>
              <a:latin typeface="標楷體" panose="03000509000000000000" pitchFamily="65" charset="-120"/>
              <a:ea typeface="標楷體" panose="03000509000000000000" pitchFamily="65" charset="-120"/>
            </a:endParaRPr>
          </a:p>
          <a:p>
            <a:pPr algn="just"/>
            <a:r>
              <a:rPr lang="zh-TW" altLang="en-US" dirty="0">
                <a:solidFill>
                  <a:srgbClr val="FFC000"/>
                </a:solidFill>
                <a:latin typeface="標楷體" panose="03000509000000000000" pitchFamily="65" charset="-120"/>
                <a:ea typeface="標楷體" panose="03000509000000000000" pitchFamily="65" charset="-120"/>
              </a:rPr>
              <a:t>推廣方式：</a:t>
            </a:r>
            <a:endParaRPr lang="en-US" altLang="zh-TW" dirty="0">
              <a:solidFill>
                <a:srgbClr val="FFC000"/>
              </a:solidFill>
              <a:latin typeface="標楷體" panose="03000509000000000000" pitchFamily="65" charset="-120"/>
              <a:ea typeface="標楷體" panose="03000509000000000000" pitchFamily="65" charset="-120"/>
            </a:endParaRPr>
          </a:p>
          <a:p>
            <a:pPr algn="just"/>
            <a:r>
              <a:rPr lang="en-US" altLang="zh-TW" dirty="0">
                <a:solidFill>
                  <a:srgbClr val="FFC000"/>
                </a:solidFill>
                <a:latin typeface="標楷體" panose="03000509000000000000" pitchFamily="65" charset="-120"/>
                <a:ea typeface="標楷體" panose="03000509000000000000" pitchFamily="65" charset="-120"/>
              </a:rPr>
              <a:t>1.</a:t>
            </a:r>
            <a:r>
              <a:rPr lang="zh-TW" altLang="en-US" dirty="0">
                <a:solidFill>
                  <a:srgbClr val="FFC000"/>
                </a:solidFill>
                <a:latin typeface="標楷體" panose="03000509000000000000" pitchFamily="65" charset="-120"/>
                <a:ea typeface="標楷體" panose="03000509000000000000" pitchFamily="65" charset="-120"/>
              </a:rPr>
              <a:t>建立粉絲團分享宣傳</a:t>
            </a:r>
            <a:endParaRPr lang="en-US" altLang="zh-TW" dirty="0">
              <a:solidFill>
                <a:srgbClr val="FFC000"/>
              </a:solidFill>
              <a:latin typeface="標楷體" panose="03000509000000000000" pitchFamily="65" charset="-120"/>
              <a:ea typeface="標楷體" panose="03000509000000000000" pitchFamily="65" charset="-120"/>
            </a:endParaRPr>
          </a:p>
          <a:p>
            <a:pPr algn="just"/>
            <a:endParaRPr lang="en-US" altLang="zh-TW" dirty="0">
              <a:solidFill>
                <a:srgbClr val="FFC000"/>
              </a:solidFill>
              <a:latin typeface="標楷體" panose="03000509000000000000" pitchFamily="65" charset="-120"/>
              <a:ea typeface="標楷體" panose="03000509000000000000" pitchFamily="65" charset="-120"/>
            </a:endParaRPr>
          </a:p>
          <a:p>
            <a:pPr algn="just"/>
            <a:r>
              <a:rPr lang="en-US" altLang="zh-TW" dirty="0">
                <a:solidFill>
                  <a:srgbClr val="FFC000"/>
                </a:solidFill>
                <a:latin typeface="標楷體" panose="03000509000000000000" pitchFamily="65" charset="-120"/>
                <a:ea typeface="標楷體" panose="03000509000000000000" pitchFamily="65" charset="-120"/>
              </a:rPr>
              <a:t>2.</a:t>
            </a:r>
            <a:r>
              <a:rPr lang="zh-TW" altLang="en-US" dirty="0">
                <a:solidFill>
                  <a:srgbClr val="FFC000"/>
                </a:solidFill>
                <a:latin typeface="標楷體" panose="03000509000000000000" pitchFamily="65" charset="-120"/>
                <a:ea typeface="標楷體" panose="03000509000000000000" pitchFamily="65" charset="-120"/>
              </a:rPr>
              <a:t>更美化的使用這介面</a:t>
            </a:r>
            <a:endParaRPr lang="en-US" altLang="zh-TW" dirty="0">
              <a:solidFill>
                <a:srgbClr val="FFC000"/>
              </a:solidFill>
              <a:latin typeface="標楷體" panose="03000509000000000000" pitchFamily="65" charset="-120"/>
              <a:ea typeface="標楷體" panose="03000509000000000000" pitchFamily="65" charset="-120"/>
            </a:endParaRPr>
          </a:p>
          <a:p>
            <a:pPr algn="just"/>
            <a:endParaRPr lang="en-US" altLang="zh-TW" dirty="0">
              <a:solidFill>
                <a:srgbClr val="FFC000"/>
              </a:solidFill>
              <a:latin typeface="標楷體" panose="03000509000000000000" pitchFamily="65" charset="-120"/>
              <a:ea typeface="標楷體" panose="03000509000000000000" pitchFamily="65" charset="-120"/>
            </a:endParaRPr>
          </a:p>
          <a:p>
            <a:pPr algn="just"/>
            <a:r>
              <a:rPr lang="en-US" altLang="zh-TW" dirty="0">
                <a:solidFill>
                  <a:srgbClr val="FFC000"/>
                </a:solidFill>
                <a:latin typeface="標楷體" panose="03000509000000000000" pitchFamily="65" charset="-120"/>
                <a:ea typeface="標楷體" panose="03000509000000000000" pitchFamily="65" charset="-120"/>
              </a:rPr>
              <a:t>3.</a:t>
            </a:r>
            <a:r>
              <a:rPr lang="zh-TW" altLang="en-US" dirty="0">
                <a:solidFill>
                  <a:srgbClr val="FFC000"/>
                </a:solidFill>
                <a:latin typeface="標楷體" panose="03000509000000000000" pitchFamily="65" charset="-120"/>
                <a:ea typeface="標楷體" panose="03000509000000000000" pitchFamily="65" charset="-120"/>
              </a:rPr>
              <a:t>更簡易方便的使用體驗</a:t>
            </a:r>
          </a:p>
          <a:p>
            <a:pPr algn="just">
              <a:buClr>
                <a:srgbClr val="00B0F0"/>
              </a:buClr>
            </a:pPr>
            <a:endParaRPr lang="en-US" altLang="zh-TW" dirty="0">
              <a:solidFill>
                <a:srgbClr val="FFC000"/>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F652C901-91DF-4633-866E-0687BB7557D9}"/>
              </a:ext>
            </a:extLst>
          </p:cNvPr>
          <p:cNvSpPr>
            <a:spLocks noGrp="1"/>
          </p:cNvSpPr>
          <p:nvPr>
            <p:ph type="sldNum" sz="quarter" idx="12"/>
          </p:nvPr>
        </p:nvSpPr>
        <p:spPr>
          <a:xfrm>
            <a:off x="10225314" y="6553690"/>
            <a:ext cx="1128486" cy="274320"/>
          </a:xfrm>
        </p:spPr>
        <p:txBody>
          <a:bodyPr>
            <a:normAutofit/>
          </a:bodyPr>
          <a:lstStyle/>
          <a:p>
            <a:pPr>
              <a:spcAft>
                <a:spcPts val="600"/>
              </a:spcAft>
            </a:pPr>
            <a:fld id="{892996EE-EC0C-4553-AAFF-5B65D3C94DF3}" type="slidenum">
              <a:rPr lang="zh-TW" altLang="en-US" sz="1050"/>
              <a:pPr>
                <a:spcAft>
                  <a:spcPts val="600"/>
                </a:spcAft>
              </a:pPr>
              <a:t>17</a:t>
            </a:fld>
            <a:endParaRPr lang="zh-TW" altLang="en-US" sz="1050"/>
          </a:p>
        </p:txBody>
      </p:sp>
    </p:spTree>
    <p:extLst>
      <p:ext uri="{BB962C8B-B14F-4D97-AF65-F5344CB8AC3E}">
        <p14:creationId xmlns:p14="http://schemas.microsoft.com/office/powerpoint/2010/main" val="342457214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1598140" y="257390"/>
            <a:ext cx="9144000" cy="994761"/>
          </a:xfrm>
        </p:spPr>
        <p:txBody>
          <a:bodyPr>
            <a:normAutofit/>
          </a:bodyPr>
          <a:lstStyle/>
          <a:p>
            <a:r>
              <a:rPr lang="zh-TW" altLang="en-US" sz="4000" dirty="0">
                <a:latin typeface="標楷體" panose="03000509000000000000" pitchFamily="65" charset="-120"/>
                <a:ea typeface="標楷體" panose="03000509000000000000" pitchFamily="65" charset="-120"/>
              </a:rPr>
              <a:t>團隊成員</a:t>
            </a:r>
          </a:p>
        </p:txBody>
      </p:sp>
      <p:sp>
        <p:nvSpPr>
          <p:cNvPr id="4" name="投影片編號版面配置區 3">
            <a:extLst>
              <a:ext uri="{FF2B5EF4-FFF2-40B4-BE49-F238E27FC236}">
                <a16:creationId xmlns:a16="http://schemas.microsoft.com/office/drawing/2014/main" id="{DCDD309D-E69F-4A45-98A6-3DEF248AFBA0}"/>
              </a:ext>
            </a:extLst>
          </p:cNvPr>
          <p:cNvSpPr>
            <a:spLocks noGrp="1"/>
          </p:cNvSpPr>
          <p:nvPr>
            <p:ph type="sldNum" sz="quarter" idx="12"/>
          </p:nvPr>
        </p:nvSpPr>
        <p:spPr/>
        <p:txBody>
          <a:bodyPr/>
          <a:lstStyle/>
          <a:p>
            <a:fld id="{892996EE-EC0C-4553-AAFF-5B65D3C94DF3}" type="slidenum">
              <a:rPr lang="zh-TW" altLang="en-US" sz="2400" smtClean="0">
                <a:solidFill>
                  <a:srgbClr val="FF0000"/>
                </a:solidFill>
              </a:rPr>
              <a:t>18</a:t>
            </a:fld>
            <a:endParaRPr lang="zh-TW" altLang="en-US" sz="2400" dirty="0">
              <a:solidFill>
                <a:srgbClr val="FF0000"/>
              </a:solidFill>
            </a:endParaRPr>
          </a:p>
        </p:txBody>
      </p:sp>
      <p:pic>
        <p:nvPicPr>
          <p:cNvPr id="6" name="圖片 5">
            <a:extLst>
              <a:ext uri="{FF2B5EF4-FFF2-40B4-BE49-F238E27FC236}">
                <a16:creationId xmlns:a16="http://schemas.microsoft.com/office/drawing/2014/main" id="{55FA93EB-B2A6-42A2-B4E5-11E2111EC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4660" y="1537000"/>
            <a:ext cx="4015079" cy="2845687"/>
          </a:xfrm>
          <a:prstGeom prst="rect">
            <a:avLst/>
          </a:prstGeom>
        </p:spPr>
      </p:pic>
      <p:grpSp>
        <p:nvGrpSpPr>
          <p:cNvPr id="7" name="群組 6">
            <a:extLst>
              <a:ext uri="{FF2B5EF4-FFF2-40B4-BE49-F238E27FC236}">
                <a16:creationId xmlns:a16="http://schemas.microsoft.com/office/drawing/2014/main" id="{4F77FD03-EC3D-43D6-8846-7F6DCE8E0D7A}"/>
              </a:ext>
            </a:extLst>
          </p:cNvPr>
          <p:cNvGrpSpPr/>
          <p:nvPr/>
        </p:nvGrpSpPr>
        <p:grpSpPr>
          <a:xfrm>
            <a:off x="1322982" y="1252150"/>
            <a:ext cx="6228000" cy="684000"/>
            <a:chOff x="1367956" y="807058"/>
            <a:chExt cx="4490678" cy="451153"/>
          </a:xfrm>
          <a:scene3d>
            <a:camera prst="orthographicFront"/>
            <a:lightRig rig="chilly" dir="t"/>
          </a:scene3d>
        </p:grpSpPr>
        <p:sp>
          <p:nvSpPr>
            <p:cNvPr id="8" name="矩形: 圓角 7">
              <a:extLst>
                <a:ext uri="{FF2B5EF4-FFF2-40B4-BE49-F238E27FC236}">
                  <a16:creationId xmlns:a16="http://schemas.microsoft.com/office/drawing/2014/main" id="{6C2A3A0F-9A70-47EB-9298-11949B4DF5B2}"/>
                </a:ext>
              </a:extLst>
            </p:cNvPr>
            <p:cNvSpPr/>
            <p:nvPr/>
          </p:nvSpPr>
          <p:spPr>
            <a:xfrm>
              <a:off x="1367956" y="807058"/>
              <a:ext cx="4490678" cy="451153"/>
            </a:xfrm>
            <a:prstGeom prst="roundRect">
              <a:avLst/>
            </a:prstGeom>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矩形: 圓角 4">
              <a:extLst>
                <a:ext uri="{FF2B5EF4-FFF2-40B4-BE49-F238E27FC236}">
                  <a16:creationId xmlns:a16="http://schemas.microsoft.com/office/drawing/2014/main" id="{87056FD9-E8D7-442C-B466-1DA3C0A90729}"/>
                </a:ext>
              </a:extLst>
            </p:cNvPr>
            <p:cNvSpPr txBox="1"/>
            <p:nvPr/>
          </p:nvSpPr>
          <p:spPr>
            <a:xfrm>
              <a:off x="1389979" y="829081"/>
              <a:ext cx="4446632" cy="40710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M10607515</a:t>
              </a:r>
              <a:r>
                <a:rPr lang="zh-TW" sz="2400" kern="1200" dirty="0"/>
                <a:t>陳韋廷</a:t>
              </a:r>
            </a:p>
          </p:txBody>
        </p:sp>
      </p:grpSp>
      <p:grpSp>
        <p:nvGrpSpPr>
          <p:cNvPr id="20" name="群組 19">
            <a:extLst>
              <a:ext uri="{FF2B5EF4-FFF2-40B4-BE49-F238E27FC236}">
                <a16:creationId xmlns:a16="http://schemas.microsoft.com/office/drawing/2014/main" id="{E545C210-5887-4059-B114-0925D9417E93}"/>
              </a:ext>
            </a:extLst>
          </p:cNvPr>
          <p:cNvGrpSpPr/>
          <p:nvPr/>
        </p:nvGrpSpPr>
        <p:grpSpPr>
          <a:xfrm>
            <a:off x="1322982" y="2061561"/>
            <a:ext cx="5500421" cy="1061438"/>
            <a:chOff x="1376866" y="624874"/>
            <a:chExt cx="4494904" cy="779052"/>
          </a:xfrm>
          <a:scene3d>
            <a:camera prst="orthographicFront"/>
            <a:lightRig rig="chilly" dir="t"/>
          </a:scene3d>
        </p:grpSpPr>
        <p:sp>
          <p:nvSpPr>
            <p:cNvPr id="21" name="矩形: 圓角 20">
              <a:extLst>
                <a:ext uri="{FF2B5EF4-FFF2-40B4-BE49-F238E27FC236}">
                  <a16:creationId xmlns:a16="http://schemas.microsoft.com/office/drawing/2014/main" id="{D2AF7E73-AF52-43B8-962D-EAC403AFA1A6}"/>
                </a:ext>
              </a:extLst>
            </p:cNvPr>
            <p:cNvSpPr/>
            <p:nvPr/>
          </p:nvSpPr>
          <p:spPr>
            <a:xfrm>
              <a:off x="1381092" y="624874"/>
              <a:ext cx="4490678" cy="730114"/>
            </a:xfrm>
            <a:prstGeom prst="roundRect">
              <a:avLst/>
            </a:prstGeom>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矩形: 圓角 4">
              <a:extLst>
                <a:ext uri="{FF2B5EF4-FFF2-40B4-BE49-F238E27FC236}">
                  <a16:creationId xmlns:a16="http://schemas.microsoft.com/office/drawing/2014/main" id="{B8496FEA-3BB6-4A2E-9D50-0DAB8A5323EC}"/>
                </a:ext>
              </a:extLst>
            </p:cNvPr>
            <p:cNvSpPr txBox="1"/>
            <p:nvPr/>
          </p:nvSpPr>
          <p:spPr>
            <a:xfrm>
              <a:off x="1376866" y="745094"/>
              <a:ext cx="4419396" cy="6588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TW" sz="2400" kern="1200" dirty="0"/>
                <a:t>負責工作</a:t>
              </a:r>
              <a:r>
                <a:rPr lang="en-US" sz="2400" kern="1200" dirty="0"/>
                <a:t>:</a:t>
              </a:r>
              <a:r>
                <a:rPr lang="zh-TW" sz="2400" kern="1200" dirty="0"/>
                <a:t>資料彙整、做</a:t>
              </a:r>
              <a:r>
                <a:rPr lang="en-US" sz="2400" kern="1200" dirty="0"/>
                <a:t>ppt</a:t>
              </a:r>
              <a:r>
                <a:rPr lang="zh-TW" sz="2400" kern="1200" dirty="0"/>
                <a:t>、寫音樂功能</a:t>
              </a:r>
              <a:r>
                <a:rPr lang="zh-TW" altLang="en-US" sz="2400" kern="1200" dirty="0"/>
                <a:t>、運動介紹以及寫模擬運動數據</a:t>
              </a:r>
              <a:endParaRPr lang="zh-TW" sz="2400" kern="1200" dirty="0"/>
            </a:p>
          </p:txBody>
        </p:sp>
      </p:grpSp>
      <p:grpSp>
        <p:nvGrpSpPr>
          <p:cNvPr id="23" name="群組 22">
            <a:extLst>
              <a:ext uri="{FF2B5EF4-FFF2-40B4-BE49-F238E27FC236}">
                <a16:creationId xmlns:a16="http://schemas.microsoft.com/office/drawing/2014/main" id="{F5A5B030-1C9D-4646-9D7C-702C8AA5EAE4}"/>
              </a:ext>
            </a:extLst>
          </p:cNvPr>
          <p:cNvGrpSpPr/>
          <p:nvPr/>
        </p:nvGrpSpPr>
        <p:grpSpPr>
          <a:xfrm>
            <a:off x="1322982" y="3123000"/>
            <a:ext cx="6408023" cy="612000"/>
            <a:chOff x="45" y="377947"/>
            <a:chExt cx="6408023" cy="1473264"/>
          </a:xfrm>
          <a:scene3d>
            <a:camera prst="orthographicFront"/>
            <a:lightRig rig="chilly" dir="t"/>
          </a:scene3d>
        </p:grpSpPr>
        <p:sp>
          <p:nvSpPr>
            <p:cNvPr id="24" name="矩形: 圓角 23">
              <a:extLst>
                <a:ext uri="{FF2B5EF4-FFF2-40B4-BE49-F238E27FC236}">
                  <a16:creationId xmlns:a16="http://schemas.microsoft.com/office/drawing/2014/main" id="{C74D35D1-6270-445F-9AD3-C02408442FB2}"/>
                </a:ext>
              </a:extLst>
            </p:cNvPr>
            <p:cNvSpPr/>
            <p:nvPr/>
          </p:nvSpPr>
          <p:spPr>
            <a:xfrm>
              <a:off x="45" y="377947"/>
              <a:ext cx="6408023" cy="1473264"/>
            </a:xfrm>
            <a:prstGeom prst="roundRect">
              <a:avLst/>
            </a:prstGeom>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矩形: 圓角 4">
              <a:extLst>
                <a:ext uri="{FF2B5EF4-FFF2-40B4-BE49-F238E27FC236}">
                  <a16:creationId xmlns:a16="http://schemas.microsoft.com/office/drawing/2014/main" id="{1BB1FA04-6AC1-46AA-93F0-D6E7AA1054A9}"/>
                </a:ext>
              </a:extLst>
            </p:cNvPr>
            <p:cNvSpPr txBox="1"/>
            <p:nvPr/>
          </p:nvSpPr>
          <p:spPr>
            <a:xfrm>
              <a:off x="71964" y="449866"/>
              <a:ext cx="6264185" cy="132942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M10607506</a:t>
              </a:r>
              <a:r>
                <a:rPr lang="zh-TW" sz="2400" kern="1200" dirty="0"/>
                <a:t>徐偉晉</a:t>
              </a:r>
            </a:p>
          </p:txBody>
        </p:sp>
      </p:grpSp>
      <p:grpSp>
        <p:nvGrpSpPr>
          <p:cNvPr id="29" name="群組 28">
            <a:extLst>
              <a:ext uri="{FF2B5EF4-FFF2-40B4-BE49-F238E27FC236}">
                <a16:creationId xmlns:a16="http://schemas.microsoft.com/office/drawing/2014/main" id="{B261736E-6FDB-44BF-BC91-65CFCBA29916}"/>
              </a:ext>
            </a:extLst>
          </p:cNvPr>
          <p:cNvGrpSpPr/>
          <p:nvPr/>
        </p:nvGrpSpPr>
        <p:grpSpPr>
          <a:xfrm>
            <a:off x="1322982" y="3854430"/>
            <a:ext cx="6575401" cy="1052845"/>
            <a:chOff x="-90013" y="1671174"/>
            <a:chExt cx="6575401" cy="1683049"/>
          </a:xfrm>
          <a:scene3d>
            <a:camera prst="orthographicFront"/>
            <a:lightRig rig="chilly" dir="t"/>
          </a:scene3d>
        </p:grpSpPr>
        <p:sp>
          <p:nvSpPr>
            <p:cNvPr id="30" name="矩形: 圓角 29">
              <a:extLst>
                <a:ext uri="{FF2B5EF4-FFF2-40B4-BE49-F238E27FC236}">
                  <a16:creationId xmlns:a16="http://schemas.microsoft.com/office/drawing/2014/main" id="{E0956CF0-55B0-404E-8B5E-79A39181B52B}"/>
                </a:ext>
              </a:extLst>
            </p:cNvPr>
            <p:cNvSpPr/>
            <p:nvPr/>
          </p:nvSpPr>
          <p:spPr>
            <a:xfrm>
              <a:off x="-90013" y="1770223"/>
              <a:ext cx="6408023" cy="1584000"/>
            </a:xfrm>
            <a:prstGeom prst="roundRect">
              <a:avLst/>
            </a:prstGeom>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矩形: 圓角 4">
              <a:extLst>
                <a:ext uri="{FF2B5EF4-FFF2-40B4-BE49-F238E27FC236}">
                  <a16:creationId xmlns:a16="http://schemas.microsoft.com/office/drawing/2014/main" id="{9161AED4-FAF0-4BC5-8FCD-E20D80645691}"/>
                </a:ext>
              </a:extLst>
            </p:cNvPr>
            <p:cNvSpPr txBox="1"/>
            <p:nvPr/>
          </p:nvSpPr>
          <p:spPr>
            <a:xfrm>
              <a:off x="234901" y="1671174"/>
              <a:ext cx="6250487" cy="145603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TW" altLang="en-US" sz="2400" kern="1200" dirty="0"/>
                <a:t>負</a:t>
              </a:r>
              <a:r>
                <a:rPr lang="zh-TW" sz="2400" kern="1200" dirty="0"/>
                <a:t>責工作</a:t>
              </a:r>
              <a:r>
                <a:rPr lang="en-US" sz="2400" kern="1200" dirty="0"/>
                <a:t>:</a:t>
              </a:r>
              <a:r>
                <a:rPr lang="zh-TW" sz="2400" kern="1200" dirty="0"/>
                <a:t>開放性資料蒐集、規劃路線的演算法</a:t>
              </a:r>
              <a:r>
                <a:rPr lang="zh-TW" altLang="en-US" sz="2400" kern="1200" dirty="0"/>
                <a:t>、建立</a:t>
              </a:r>
              <a:r>
                <a:rPr lang="en-US" altLang="zh-TW" sz="2400" kern="1200" dirty="0" err="1"/>
                <a:t>hadoop</a:t>
              </a:r>
              <a:r>
                <a:rPr lang="zh-TW" altLang="en-US" sz="2400" kern="1200"/>
                <a:t>雲端平台</a:t>
              </a:r>
              <a:endParaRPr lang="zh-TW" sz="2400" kern="1200" dirty="0"/>
            </a:p>
          </p:txBody>
        </p:sp>
      </p:grpSp>
    </p:spTree>
    <p:extLst>
      <p:ext uri="{BB962C8B-B14F-4D97-AF65-F5344CB8AC3E}">
        <p14:creationId xmlns:p14="http://schemas.microsoft.com/office/powerpoint/2010/main" val="1356677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1524000" y="1606378"/>
            <a:ext cx="9144000" cy="3651422"/>
          </a:xfrm>
        </p:spPr>
        <p:txBody>
          <a:bodyPr>
            <a:normAutofit/>
          </a:bodyPr>
          <a:lstStyle/>
          <a:p>
            <a:endParaRPr lang="zh-TW" altLang="en-US" sz="4000" dirty="0"/>
          </a:p>
        </p:txBody>
      </p:sp>
      <p:sp>
        <p:nvSpPr>
          <p:cNvPr id="4" name="投影片編號版面配置區 3">
            <a:extLst>
              <a:ext uri="{FF2B5EF4-FFF2-40B4-BE49-F238E27FC236}">
                <a16:creationId xmlns:a16="http://schemas.microsoft.com/office/drawing/2014/main" id="{9B907BF9-EFF2-4C19-9EBE-D216BB603E52}"/>
              </a:ext>
            </a:extLst>
          </p:cNvPr>
          <p:cNvSpPr>
            <a:spLocks noGrp="1"/>
          </p:cNvSpPr>
          <p:nvPr>
            <p:ph type="sldNum" sz="quarter" idx="12"/>
          </p:nvPr>
        </p:nvSpPr>
        <p:spPr>
          <a:xfrm>
            <a:off x="8671560" y="6356350"/>
            <a:ext cx="2743200" cy="365125"/>
          </a:xfrm>
        </p:spPr>
        <p:txBody>
          <a:bodyPr/>
          <a:lstStyle/>
          <a:p>
            <a:fld id="{892996EE-EC0C-4553-AAFF-5B65D3C94DF3}" type="slidenum">
              <a:rPr lang="zh-TW" altLang="en-US" sz="2400" smtClean="0">
                <a:solidFill>
                  <a:srgbClr val="FF0000"/>
                </a:solidFill>
              </a:rPr>
              <a:t>19</a:t>
            </a:fld>
            <a:endParaRPr lang="zh-TW" altLang="en-US" sz="2400">
              <a:solidFill>
                <a:srgbClr val="FF0000"/>
              </a:solidFill>
            </a:endParaRPr>
          </a:p>
        </p:txBody>
      </p:sp>
      <p:sp>
        <p:nvSpPr>
          <p:cNvPr id="5" name="矩形 4">
            <a:extLst>
              <a:ext uri="{FF2B5EF4-FFF2-40B4-BE49-F238E27FC236}">
                <a16:creationId xmlns:a16="http://schemas.microsoft.com/office/drawing/2014/main" id="{0F06589B-9BE3-4E36-9B62-F8D7E7AFFC04}"/>
              </a:ext>
            </a:extLst>
          </p:cNvPr>
          <p:cNvSpPr/>
          <p:nvPr/>
        </p:nvSpPr>
        <p:spPr>
          <a:xfrm>
            <a:off x="1992088" y="2967335"/>
            <a:ext cx="8207824" cy="923330"/>
          </a:xfrm>
          <a:prstGeom prst="rect">
            <a:avLst/>
          </a:prstGeom>
          <a:noFill/>
        </p:spPr>
        <p:txBody>
          <a:bodyPr wrap="none" lIns="91440" tIns="45720" rIns="91440" bIns="45720">
            <a:spAutoFit/>
          </a:bodyPr>
          <a:lstStyle/>
          <a:p>
            <a:pPr algn="ctr"/>
            <a:r>
              <a:rPr lang="en-US" altLang="zh-TW" sz="5400" b="1" cap="none" spc="0" dirty="0">
                <a:ln w="9525">
                  <a:solidFill>
                    <a:schemeClr val="bg1"/>
                  </a:solidFill>
                  <a:prstDash val="solid"/>
                </a:ln>
                <a:solidFill>
                  <a:schemeClr val="accent5"/>
                </a:solidFill>
                <a:effectLst>
                  <a:innerShdw blurRad="63500" dist="50800" dir="16200000">
                    <a:prstClr val="black">
                      <a:alpha val="50000"/>
                    </a:prstClr>
                  </a:innerShdw>
                </a:effectLst>
              </a:rPr>
              <a:t>Thank you for your listening</a:t>
            </a:r>
            <a:endParaRPr lang="zh-TW" altLang="en-US" sz="5400" b="1" cap="none" spc="0" dirty="0">
              <a:ln w="9525">
                <a:solidFill>
                  <a:schemeClr val="bg1"/>
                </a:solidFill>
                <a:prstDash val="solid"/>
              </a:ln>
              <a:solidFill>
                <a:schemeClr val="accent5"/>
              </a:solidFill>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740105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838200" y="5529884"/>
            <a:ext cx="7719381" cy="1096331"/>
          </a:xfrm>
        </p:spPr>
        <p:txBody>
          <a:bodyPr vert="horz" lIns="91440" tIns="45720" rIns="91440" bIns="45720" rtlCol="0" anchor="ctr">
            <a:normAutofit/>
          </a:bodyPr>
          <a:lstStyle/>
          <a:p>
            <a:pPr algn="l"/>
            <a:r>
              <a:rPr lang="en-US" altLang="zh-TW" sz="4400" kern="1200">
                <a:solidFill>
                  <a:schemeClr val="tx1"/>
                </a:solidFill>
                <a:latin typeface="+mj-lt"/>
                <a:ea typeface="+mj-ea"/>
                <a:cs typeface="+mj-cs"/>
              </a:rPr>
              <a:t>Outline</a:t>
            </a:r>
          </a:p>
        </p:txBody>
      </p:sp>
      <p:sp>
        <p:nvSpPr>
          <p:cNvPr id="4" name="投影片編號版面配置區 3">
            <a:extLst>
              <a:ext uri="{FF2B5EF4-FFF2-40B4-BE49-F238E27FC236}">
                <a16:creationId xmlns:a16="http://schemas.microsoft.com/office/drawing/2014/main" id="{8CED70C2-3DBF-4F1B-8D66-7D954640FF8E}"/>
              </a:ext>
            </a:extLst>
          </p:cNvPr>
          <p:cNvSpPr>
            <a:spLocks noGrp="1"/>
          </p:cNvSpPr>
          <p:nvPr>
            <p:ph type="sldNum" sz="quarter" idx="12"/>
          </p:nvPr>
        </p:nvSpPr>
        <p:spPr>
          <a:xfrm>
            <a:off x="10198279" y="6261090"/>
            <a:ext cx="1344477" cy="365125"/>
          </a:xfrm>
        </p:spPr>
        <p:txBody>
          <a:bodyPr vert="horz" lIns="91440" tIns="45720" rIns="91440" bIns="45720" rtlCol="0" anchor="ctr">
            <a:normAutofit/>
          </a:bodyPr>
          <a:lstStyle/>
          <a:p>
            <a:pPr>
              <a:spcAft>
                <a:spcPts val="600"/>
              </a:spcAft>
            </a:pPr>
            <a:fld id="{892996EE-EC0C-4553-AAFF-5B65D3C94DF3}" type="slidenum">
              <a:rPr lang="en-US" altLang="zh-TW">
                <a:solidFill>
                  <a:schemeClr val="bg1">
                    <a:alpha val="80000"/>
                  </a:schemeClr>
                </a:solidFill>
              </a:rPr>
              <a:pPr>
                <a:spcAft>
                  <a:spcPts val="600"/>
                </a:spcAft>
              </a:pPr>
              <a:t>2</a:t>
            </a:fld>
            <a:endParaRPr lang="en-US" altLang="zh-TW">
              <a:solidFill>
                <a:schemeClr val="bg1">
                  <a:alpha val="80000"/>
                </a:schemeClr>
              </a:solidFill>
            </a:endParaRPr>
          </a:p>
        </p:txBody>
      </p:sp>
      <p:graphicFrame>
        <p:nvGraphicFramePr>
          <p:cNvPr id="5" name="資料庫圖表 4">
            <a:extLst>
              <a:ext uri="{FF2B5EF4-FFF2-40B4-BE49-F238E27FC236}">
                <a16:creationId xmlns:a16="http://schemas.microsoft.com/office/drawing/2014/main" id="{2C1DB6C6-EA66-474B-B30B-E12378030101}"/>
              </a:ext>
            </a:extLst>
          </p:cNvPr>
          <p:cNvGraphicFramePr/>
          <p:nvPr>
            <p:extLst>
              <p:ext uri="{D42A27DB-BD31-4B8C-83A1-F6EECF244321}">
                <p14:modId xmlns:p14="http://schemas.microsoft.com/office/powerpoint/2010/main" val="264655125"/>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1889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1534952" y="1390211"/>
            <a:ext cx="9144000" cy="1148887"/>
          </a:xfrm>
        </p:spPr>
        <p:txBody>
          <a:bodyPr>
            <a:normAutofit/>
          </a:bodyPr>
          <a:lstStyle/>
          <a:p>
            <a:r>
              <a:rPr lang="zh-TW" altLang="en-US" sz="5400" dirty="0">
                <a:latin typeface="標楷體" panose="03000509000000000000" pitchFamily="65" charset="-120"/>
                <a:ea typeface="標楷體" panose="03000509000000000000" pitchFamily="65" charset="-120"/>
              </a:rPr>
              <a:t>動機說明</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1524000" y="2859128"/>
            <a:ext cx="9144000" cy="2652672"/>
          </a:xfrm>
        </p:spPr>
        <p:txBody>
          <a:bodyPr>
            <a:normAutofit/>
          </a:bodyPr>
          <a:lstStyle/>
          <a:p>
            <a:pPr marL="342900" indent="-342900" algn="just">
              <a:buClr>
                <a:srgbClr val="00B0F0"/>
              </a:buClr>
              <a:buFont typeface="Wingdings" panose="05000000000000000000" pitchFamily="2" charset="2"/>
              <a:buChar char="l"/>
            </a:pPr>
            <a:r>
              <a:rPr lang="zh-TW" altLang="en-US" sz="2800" dirty="0">
                <a:latin typeface="標楷體" panose="03000509000000000000" pitchFamily="65" charset="-120"/>
                <a:ea typeface="標楷體" panose="03000509000000000000" pitchFamily="65" charset="-120"/>
              </a:rPr>
              <a:t>現代生活壓力大且沒有時間進行紓壓，易導致心理疾病發生，此時運動會是個不錯的紓壓方式。</a:t>
            </a:r>
          </a:p>
          <a:p>
            <a:pPr algn="just">
              <a:buClr>
                <a:srgbClr val="00B0F0"/>
              </a:buClr>
            </a:pPr>
            <a:endParaRPr lang="zh-TW" altLang="en-US" sz="2800" dirty="0"/>
          </a:p>
          <a:p>
            <a:pPr marL="342900" indent="-342900" algn="just">
              <a:buClr>
                <a:srgbClr val="00B0F0"/>
              </a:buClr>
              <a:buFont typeface="Wingdings" panose="05000000000000000000" pitchFamily="2" charset="2"/>
              <a:buChar char="l"/>
            </a:pPr>
            <a:r>
              <a:rPr lang="zh-TW" altLang="en-US" sz="2800" dirty="0">
                <a:latin typeface="標楷體" panose="03000509000000000000" pitchFamily="65" charset="-120"/>
                <a:ea typeface="標楷體" panose="03000509000000000000" pitchFamily="65" charset="-120"/>
              </a:rPr>
              <a:t>為了鼓勵民眾多到戶外運動，因此想出整合多項運動的平台</a:t>
            </a:r>
            <a:r>
              <a:rPr lang="zh-TW" altLang="en-US" sz="2800" dirty="0"/>
              <a:t>。</a:t>
            </a:r>
          </a:p>
          <a:p>
            <a:pPr>
              <a:buClr>
                <a:srgbClr val="00B0F0"/>
              </a:buClr>
            </a:pPr>
            <a:endParaRPr lang="en-US" altLang="zh-TW" sz="2800" dirty="0"/>
          </a:p>
        </p:txBody>
      </p:sp>
      <p:sp>
        <p:nvSpPr>
          <p:cNvPr id="4" name="投影片編號版面配置區 3">
            <a:extLst>
              <a:ext uri="{FF2B5EF4-FFF2-40B4-BE49-F238E27FC236}">
                <a16:creationId xmlns:a16="http://schemas.microsoft.com/office/drawing/2014/main" id="{8CED70C2-3DBF-4F1B-8D66-7D954640FF8E}"/>
              </a:ext>
            </a:extLst>
          </p:cNvPr>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892996EE-EC0C-4553-AAFF-5B65D3C94DF3}" type="slidenum">
              <a:rPr lang="zh-TW" altLang="en-US">
                <a:solidFill>
                  <a:srgbClr val="898989"/>
                </a:solidFill>
              </a:rPr>
              <a:pPr>
                <a:lnSpc>
                  <a:spcPct val="90000"/>
                </a:lnSpc>
                <a:spcAft>
                  <a:spcPts val="600"/>
                </a:spcAft>
              </a:pPr>
              <a:t>3</a:t>
            </a:fld>
            <a:endParaRPr lang="zh-TW" altLang="en-US">
              <a:solidFill>
                <a:srgbClr val="898989"/>
              </a:solidFill>
            </a:endParaRPr>
          </a:p>
        </p:txBody>
      </p:sp>
    </p:spTree>
    <p:extLst>
      <p:ext uri="{BB962C8B-B14F-4D97-AF65-F5344CB8AC3E}">
        <p14:creationId xmlns:p14="http://schemas.microsoft.com/office/powerpoint/2010/main" val="444875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761899" y="663642"/>
            <a:ext cx="6766078" cy="4927601"/>
          </a:xfrm>
        </p:spPr>
        <p:txBody>
          <a:bodyPr anchor="ctr">
            <a:normAutofit/>
          </a:bodyPr>
          <a:lstStyle/>
          <a:p>
            <a:pPr algn="l"/>
            <a:r>
              <a:rPr lang="zh-TW" altLang="en-US" sz="4800" dirty="0">
                <a:solidFill>
                  <a:schemeClr val="bg1"/>
                </a:solidFill>
                <a:latin typeface="標楷體" panose="03000509000000000000" pitchFamily="65" charset="-120"/>
                <a:ea typeface="標楷體" panose="03000509000000000000" pitchFamily="65" charset="-120"/>
              </a:rPr>
              <a:t>服務介紹</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4668308" y="1161075"/>
            <a:ext cx="6425585" cy="5365348"/>
          </a:xfrm>
        </p:spPr>
        <p:txBody>
          <a:bodyPr anchor="ctr">
            <a:noAutofit/>
          </a:bodyPr>
          <a:lstStyle/>
          <a:p>
            <a:pPr algn="just">
              <a:buClr>
                <a:srgbClr val="00B0F0"/>
              </a:buClr>
            </a:pPr>
            <a:endParaRPr lang="en-US" altLang="zh-TW" sz="2800"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sz="2800" dirty="0">
                <a:solidFill>
                  <a:srgbClr val="FFC000"/>
                </a:solidFill>
                <a:latin typeface="標楷體" panose="03000509000000000000" pitchFamily="65" charset="-120"/>
                <a:ea typeface="標楷體" panose="03000509000000000000" pitchFamily="65" charset="-120"/>
              </a:rPr>
              <a:t>運動項目</a:t>
            </a:r>
            <a:r>
              <a:rPr lang="en-US" altLang="zh-TW" sz="2800" dirty="0">
                <a:solidFill>
                  <a:srgbClr val="FFC000"/>
                </a:solidFill>
                <a:latin typeface="標楷體" panose="03000509000000000000" pitchFamily="65" charset="-120"/>
                <a:ea typeface="標楷體" panose="03000509000000000000" pitchFamily="65" charset="-120"/>
              </a:rPr>
              <a:t>:</a:t>
            </a:r>
            <a:r>
              <a:rPr lang="zh-TW" altLang="en-US" sz="2800" dirty="0">
                <a:solidFill>
                  <a:srgbClr val="FFC000"/>
                </a:solidFill>
                <a:latin typeface="標楷體" panose="03000509000000000000" pitchFamily="65" charset="-120"/>
                <a:ea typeface="標楷體" panose="03000509000000000000" pitchFamily="65" charset="-120"/>
              </a:rPr>
              <a:t>可以選取多項運動項目以及了解各運動的小知識。</a:t>
            </a:r>
            <a:endParaRPr lang="en-US" altLang="zh-TW" sz="2800"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endParaRPr lang="en-US" altLang="zh-TW" sz="2800"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sz="2800" dirty="0">
                <a:solidFill>
                  <a:srgbClr val="FFC000"/>
                </a:solidFill>
                <a:latin typeface="標楷體" panose="03000509000000000000" pitchFamily="65" charset="-120"/>
                <a:ea typeface="標楷體" panose="03000509000000000000" pitchFamily="65" charset="-120"/>
              </a:rPr>
              <a:t>路線規劃</a:t>
            </a:r>
            <a:r>
              <a:rPr lang="en-US" altLang="zh-TW" sz="2800" dirty="0">
                <a:solidFill>
                  <a:srgbClr val="FFC000"/>
                </a:solidFill>
                <a:latin typeface="標楷體" panose="03000509000000000000" pitchFamily="65" charset="-120"/>
                <a:ea typeface="標楷體" panose="03000509000000000000" pitchFamily="65" charset="-120"/>
              </a:rPr>
              <a:t>:</a:t>
            </a:r>
            <a:r>
              <a:rPr lang="zh-TW" altLang="en-US" sz="2800" dirty="0">
                <a:solidFill>
                  <a:srgbClr val="FFC000"/>
                </a:solidFill>
                <a:latin typeface="標楷體" panose="03000509000000000000" pitchFamily="65" charset="-120"/>
                <a:ea typeface="標楷體" panose="03000509000000000000" pitchFamily="65" charset="-120"/>
              </a:rPr>
              <a:t>使用者藉由選取多項目來規劃適當的路線。</a:t>
            </a:r>
            <a:endParaRPr lang="en-US" altLang="zh-TW" sz="2800"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endParaRPr lang="en-US" altLang="zh-TW" sz="2800"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sz="2800" dirty="0">
                <a:solidFill>
                  <a:srgbClr val="FFC000"/>
                </a:solidFill>
                <a:latin typeface="標楷體" panose="03000509000000000000" pitchFamily="65" charset="-120"/>
                <a:ea typeface="標楷體" panose="03000509000000000000" pitchFamily="65" charset="-120"/>
              </a:rPr>
              <a:t>音樂功能</a:t>
            </a:r>
            <a:r>
              <a:rPr lang="en-US" altLang="zh-TW" sz="2800" dirty="0">
                <a:solidFill>
                  <a:srgbClr val="FFC000"/>
                </a:solidFill>
                <a:latin typeface="標楷體" panose="03000509000000000000" pitchFamily="65" charset="-120"/>
                <a:ea typeface="標楷體" panose="03000509000000000000" pitchFamily="65" charset="-120"/>
              </a:rPr>
              <a:t>:</a:t>
            </a:r>
            <a:r>
              <a:rPr lang="zh-TW" altLang="en-US" sz="2800" dirty="0">
                <a:solidFill>
                  <a:srgbClr val="FFC000"/>
                </a:solidFill>
                <a:latin typeface="標楷體" panose="03000509000000000000" pitchFamily="65" charset="-120"/>
                <a:ea typeface="標楷體" panose="03000509000000000000" pitchFamily="65" charset="-120"/>
              </a:rPr>
              <a:t>使用者可點選固定音樂清單且播放。</a:t>
            </a:r>
            <a:endParaRPr lang="en-US" altLang="zh-TW" sz="2800"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endParaRPr lang="en-US" altLang="zh-TW" sz="2800"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sz="2800" dirty="0">
                <a:solidFill>
                  <a:srgbClr val="FFC000"/>
                </a:solidFill>
                <a:latin typeface="標楷體" panose="03000509000000000000" pitchFamily="65" charset="-120"/>
                <a:ea typeface="標楷體" panose="03000509000000000000" pitchFamily="65" charset="-120"/>
              </a:rPr>
              <a:t>運動數據紀錄</a:t>
            </a:r>
            <a:r>
              <a:rPr lang="en-US" altLang="zh-TW" sz="2800" dirty="0">
                <a:solidFill>
                  <a:srgbClr val="FFC000"/>
                </a:solidFill>
                <a:latin typeface="標楷體" panose="03000509000000000000" pitchFamily="65" charset="-120"/>
                <a:ea typeface="標楷體" panose="03000509000000000000" pitchFamily="65" charset="-120"/>
              </a:rPr>
              <a:t>:</a:t>
            </a:r>
            <a:r>
              <a:rPr lang="zh-TW" altLang="en-US" sz="2800" dirty="0">
                <a:solidFill>
                  <a:srgbClr val="FFC000"/>
                </a:solidFill>
                <a:latin typeface="標楷體" panose="03000509000000000000" pitchFamily="65" charset="-120"/>
                <a:ea typeface="標楷體" panose="03000509000000000000" pitchFamily="65" charset="-120"/>
              </a:rPr>
              <a:t>目前功能只能夠模擬當下的環境數據。</a:t>
            </a:r>
            <a:endParaRPr lang="en-US" altLang="zh-TW" sz="2800" dirty="0">
              <a:solidFill>
                <a:srgbClr val="FFC000"/>
              </a:solidFill>
              <a:latin typeface="標楷體" panose="03000509000000000000" pitchFamily="65" charset="-120"/>
              <a:ea typeface="標楷體" panose="03000509000000000000" pitchFamily="65" charset="-120"/>
            </a:endParaRPr>
          </a:p>
          <a:p>
            <a:pPr algn="just">
              <a:buClr>
                <a:srgbClr val="00B0F0"/>
              </a:buClr>
            </a:pPr>
            <a:endParaRPr lang="en-US" altLang="zh-TW" sz="2800" dirty="0">
              <a:solidFill>
                <a:srgbClr val="FFC000"/>
              </a:solidFill>
            </a:endParaRPr>
          </a:p>
          <a:p>
            <a:pPr marL="342900" indent="-342900" algn="just">
              <a:buClr>
                <a:srgbClr val="00B0F0"/>
              </a:buClr>
              <a:buFont typeface="Wingdings" panose="05000000000000000000" pitchFamily="2" charset="2"/>
              <a:buChar char="l"/>
            </a:pPr>
            <a:endParaRPr lang="en-US" altLang="zh-TW" sz="2800" dirty="0">
              <a:solidFill>
                <a:srgbClr val="FFC000"/>
              </a:solidFill>
            </a:endParaRPr>
          </a:p>
          <a:p>
            <a:pPr marL="342900" indent="-342900" algn="just">
              <a:buClr>
                <a:srgbClr val="00B0F0"/>
              </a:buClr>
              <a:buFont typeface="Wingdings" panose="05000000000000000000" pitchFamily="2" charset="2"/>
              <a:buChar char="l"/>
            </a:pPr>
            <a:endParaRPr lang="zh-TW" altLang="en-US" sz="2800" dirty="0">
              <a:solidFill>
                <a:srgbClr val="FFC000"/>
              </a:solidFill>
            </a:endParaRPr>
          </a:p>
        </p:txBody>
      </p:sp>
      <p:sp>
        <p:nvSpPr>
          <p:cNvPr id="4" name="投影片編號版面配置區 3">
            <a:extLst>
              <a:ext uri="{FF2B5EF4-FFF2-40B4-BE49-F238E27FC236}">
                <a16:creationId xmlns:a16="http://schemas.microsoft.com/office/drawing/2014/main" id="{890F9A24-D3DC-4A3A-8A47-8234FE934008}"/>
              </a:ext>
            </a:extLst>
          </p:cNvPr>
          <p:cNvSpPr>
            <a:spLocks noGrp="1"/>
          </p:cNvSpPr>
          <p:nvPr>
            <p:ph type="sldNum" sz="quarter" idx="12"/>
          </p:nvPr>
        </p:nvSpPr>
        <p:spPr>
          <a:xfrm>
            <a:off x="10225314" y="6553690"/>
            <a:ext cx="1128486" cy="274320"/>
          </a:xfrm>
        </p:spPr>
        <p:txBody>
          <a:bodyPr>
            <a:normAutofit/>
          </a:bodyPr>
          <a:lstStyle/>
          <a:p>
            <a:pPr>
              <a:spcAft>
                <a:spcPts val="600"/>
              </a:spcAft>
            </a:pPr>
            <a:fld id="{892996EE-EC0C-4553-AAFF-5B65D3C94DF3}" type="slidenum">
              <a:rPr lang="zh-TW" altLang="en-US" sz="1050"/>
              <a:pPr>
                <a:spcAft>
                  <a:spcPts val="600"/>
                </a:spcAft>
              </a:pPr>
              <a:t>4</a:t>
            </a:fld>
            <a:endParaRPr lang="zh-TW" altLang="en-US" sz="1050"/>
          </a:p>
        </p:txBody>
      </p:sp>
    </p:spTree>
    <p:extLst>
      <p:ext uri="{BB962C8B-B14F-4D97-AF65-F5344CB8AC3E}">
        <p14:creationId xmlns:p14="http://schemas.microsoft.com/office/powerpoint/2010/main" val="17322628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圖片 5" descr="一張含有 螢幕擷取畫面 的圖片&#10;&#10;描述是以高可信度產生">
            <a:extLst>
              <a:ext uri="{FF2B5EF4-FFF2-40B4-BE49-F238E27FC236}">
                <a16:creationId xmlns:a16="http://schemas.microsoft.com/office/drawing/2014/main" id="{367015F6-6867-4661-BD2F-0E3220AB1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028" y="1781536"/>
            <a:ext cx="3501958" cy="4574814"/>
          </a:xfrm>
          <a:prstGeom prst="rect">
            <a:avLst/>
          </a:prstGeom>
        </p:spPr>
      </p:pic>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707011" y="46145"/>
            <a:ext cx="10765410" cy="1207269"/>
          </a:xfrm>
        </p:spPr>
        <p:txBody>
          <a:bodyPr>
            <a:normAutofit/>
          </a:bodyPr>
          <a:lstStyle/>
          <a:p>
            <a:r>
              <a:rPr lang="zh-TW" altLang="en-US" dirty="0">
                <a:latin typeface="標楷體" panose="03000509000000000000" pitchFamily="65" charset="-120"/>
                <a:ea typeface="標楷體" panose="03000509000000000000" pitchFamily="65" charset="-120"/>
              </a:rPr>
              <a:t>產品功能</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1607536" y="1304760"/>
            <a:ext cx="9426806" cy="719122"/>
          </a:xfrm>
        </p:spPr>
        <p:txBody>
          <a:bodyPr>
            <a:normAutofit/>
          </a:bodyPr>
          <a:lstStyle/>
          <a:p>
            <a:pPr marL="342900" indent="-342900">
              <a:buClr>
                <a:srgbClr val="00B0F0"/>
              </a:buClr>
              <a:buFont typeface="Wingdings" panose="05000000000000000000" pitchFamily="2" charset="2"/>
              <a:buChar char="l"/>
            </a:pPr>
            <a:r>
              <a:rPr lang="zh-TW" altLang="en-US" dirty="0">
                <a:latin typeface="標楷體" panose="03000509000000000000" pitchFamily="65" charset="-120"/>
                <a:ea typeface="標楷體" panose="03000509000000000000" pitchFamily="65" charset="-120"/>
              </a:rPr>
              <a:t>運動項目                  運動介紹</a:t>
            </a:r>
          </a:p>
          <a:p>
            <a:pPr marL="342900" indent="-342900">
              <a:buClr>
                <a:srgbClr val="00B0F0"/>
              </a:buClr>
              <a:buFont typeface="Wingdings" panose="05000000000000000000" pitchFamily="2" charset="2"/>
              <a:buChar char="l"/>
            </a:pP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1580C0ED-0D47-4BA6-A3F8-C84CD280E2BA}"/>
              </a:ext>
            </a:extLst>
          </p:cNvPr>
          <p:cNvSpPr>
            <a:spLocks noGrp="1"/>
          </p:cNvSpPr>
          <p:nvPr>
            <p:ph type="sldNum" sz="quarter" idx="12"/>
          </p:nvPr>
        </p:nvSpPr>
        <p:spPr>
          <a:xfrm>
            <a:off x="8610600" y="6356350"/>
            <a:ext cx="2743200" cy="365125"/>
          </a:xfrm>
        </p:spPr>
        <p:txBody>
          <a:bodyPr>
            <a:normAutofit/>
          </a:bodyPr>
          <a:lstStyle/>
          <a:p>
            <a:pPr>
              <a:spcAft>
                <a:spcPts val="600"/>
              </a:spcAft>
            </a:pPr>
            <a:fld id="{892996EE-EC0C-4553-AAFF-5B65D3C94DF3}" type="slidenum">
              <a:rPr lang="zh-TW" altLang="en-US">
                <a:solidFill>
                  <a:prstClr val="white">
                    <a:alpha val="60000"/>
                  </a:prstClr>
                </a:solidFill>
              </a:rPr>
              <a:pPr>
                <a:spcAft>
                  <a:spcPts val="600"/>
                </a:spcAft>
              </a:pPr>
              <a:t>5</a:t>
            </a:fld>
            <a:endParaRPr lang="zh-TW" altLang="en-US">
              <a:solidFill>
                <a:prstClr val="white">
                  <a:alpha val="60000"/>
                </a:prstClr>
              </a:solidFill>
            </a:endParaRPr>
          </a:p>
        </p:txBody>
      </p:sp>
      <p:pic>
        <p:nvPicPr>
          <p:cNvPr id="8" name="圖片 7" descr="一張含有 螢幕擷取畫面 的圖片&#10;&#10;描述是以非常高的可信度產生">
            <a:extLst>
              <a:ext uri="{FF2B5EF4-FFF2-40B4-BE49-F238E27FC236}">
                <a16:creationId xmlns:a16="http://schemas.microsoft.com/office/drawing/2014/main" id="{302E107A-E298-4470-9086-6660C6763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058" y="1902077"/>
            <a:ext cx="3177700" cy="4385599"/>
          </a:xfrm>
          <a:prstGeom prst="rect">
            <a:avLst/>
          </a:prstGeom>
        </p:spPr>
      </p:pic>
    </p:spTree>
    <p:extLst>
      <p:ext uri="{BB962C8B-B14F-4D97-AF65-F5344CB8AC3E}">
        <p14:creationId xmlns:p14="http://schemas.microsoft.com/office/powerpoint/2010/main" val="252526006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descr="一張含有 文字, 地圖 的圖片&#10;&#10;描述是以非常高的可信度產生">
            <a:extLst>
              <a:ext uri="{FF2B5EF4-FFF2-40B4-BE49-F238E27FC236}">
                <a16:creationId xmlns:a16="http://schemas.microsoft.com/office/drawing/2014/main" id="{A79DABB8-6146-449B-9D74-687B8A9FDAF1}"/>
              </a:ext>
            </a:extLst>
          </p:cNvPr>
          <p:cNvPicPr>
            <a:picLocks noChangeAspect="1"/>
          </p:cNvPicPr>
          <p:nvPr/>
        </p:nvPicPr>
        <p:blipFill rotWithShape="1">
          <a:blip r:embed="rId3">
            <a:extLst>
              <a:ext uri="{28A0092B-C50C-407E-A947-70E740481C1C}">
                <a14:useLocalDpi xmlns:a14="http://schemas.microsoft.com/office/drawing/2010/main" val="0"/>
              </a:ext>
            </a:extLst>
          </a:blip>
          <a:srcRect t="11151" r="1" b="5661"/>
          <a:stretch/>
        </p:blipFill>
        <p:spPr>
          <a:xfrm>
            <a:off x="0" y="0"/>
            <a:ext cx="4637226" cy="6857990"/>
          </a:xfrm>
          <a:prstGeom prst="rect">
            <a:avLst/>
          </a:prstGeom>
        </p:spPr>
      </p:pic>
      <p:sp>
        <p:nvSpPr>
          <p:cNvPr id="11" name="Rectangle 1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5277328" y="640082"/>
            <a:ext cx="6274591" cy="3351602"/>
          </a:xfrm>
        </p:spPr>
        <p:txBody>
          <a:bodyPr>
            <a:normAutofit/>
          </a:bodyPr>
          <a:lstStyle/>
          <a:p>
            <a:pPr algn="l"/>
            <a:r>
              <a:rPr lang="zh-TW" altLang="en-US">
                <a:solidFill>
                  <a:schemeClr val="bg1"/>
                </a:solidFill>
                <a:latin typeface="標楷體" panose="03000509000000000000" pitchFamily="65" charset="-120"/>
                <a:ea typeface="標楷體" panose="03000509000000000000" pitchFamily="65" charset="-120"/>
              </a:rPr>
              <a:t>產品功能</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5277327" y="4156276"/>
            <a:ext cx="6274592" cy="2061645"/>
          </a:xfrm>
        </p:spPr>
        <p:txBody>
          <a:bodyPr>
            <a:normAutofit/>
          </a:bodyPr>
          <a:lstStyle/>
          <a:p>
            <a:pPr marL="342900" indent="-342900" algn="l">
              <a:buClr>
                <a:srgbClr val="00B0F0"/>
              </a:buClr>
              <a:buFont typeface="Wingdings" panose="05000000000000000000" pitchFamily="2" charset="2"/>
              <a:buChar char="l"/>
            </a:pPr>
            <a:r>
              <a:rPr lang="zh-TW" altLang="en-US">
                <a:solidFill>
                  <a:schemeClr val="bg1"/>
                </a:solidFill>
                <a:latin typeface="標楷體" panose="03000509000000000000" pitchFamily="65" charset="-120"/>
                <a:ea typeface="標楷體" panose="03000509000000000000" pitchFamily="65" charset="-120"/>
              </a:rPr>
              <a:t>路線規劃</a:t>
            </a:r>
            <a:endParaRPr lang="en-US" altLang="zh-TW">
              <a:solidFill>
                <a:schemeClr val="bg1"/>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828E6727-E294-47B3-938F-8CB8D7FA1C93}"/>
              </a:ext>
            </a:extLst>
          </p:cNvPr>
          <p:cNvSpPr>
            <a:spLocks noGrp="1"/>
          </p:cNvSpPr>
          <p:nvPr>
            <p:ph type="sldNum" sz="quarter" idx="12"/>
          </p:nvPr>
        </p:nvSpPr>
        <p:spPr>
          <a:xfrm>
            <a:off x="8610600" y="6356350"/>
            <a:ext cx="2743200" cy="365125"/>
          </a:xfrm>
        </p:spPr>
        <p:txBody>
          <a:bodyPr>
            <a:normAutofit/>
          </a:bodyPr>
          <a:lstStyle/>
          <a:p>
            <a:pPr>
              <a:spcAft>
                <a:spcPts val="600"/>
              </a:spcAft>
            </a:pPr>
            <a:fld id="{892996EE-EC0C-4553-AAFF-5B65D3C94DF3}" type="slidenum">
              <a:rPr lang="zh-TW" altLang="en-US">
                <a:solidFill>
                  <a:schemeClr val="bg1">
                    <a:lumMod val="85000"/>
                  </a:schemeClr>
                </a:solidFill>
              </a:rPr>
              <a:pPr>
                <a:spcAft>
                  <a:spcPts val="600"/>
                </a:spcAft>
              </a:pPr>
              <a:t>6</a:t>
            </a:fld>
            <a:endParaRPr lang="zh-TW" altLang="en-US">
              <a:solidFill>
                <a:schemeClr val="bg1">
                  <a:lumMod val="85000"/>
                </a:schemeClr>
              </a:solidFill>
            </a:endParaRPr>
          </a:p>
        </p:txBody>
      </p:sp>
    </p:spTree>
    <p:extLst>
      <p:ext uri="{BB962C8B-B14F-4D97-AF65-F5344CB8AC3E}">
        <p14:creationId xmlns:p14="http://schemas.microsoft.com/office/powerpoint/2010/main" val="112897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圖片 30" descr="一張含有 螢幕擷取畫面 的圖片&#10;&#10;描述是以非常高的可信度產生">
            <a:extLst>
              <a:ext uri="{FF2B5EF4-FFF2-40B4-BE49-F238E27FC236}">
                <a16:creationId xmlns:a16="http://schemas.microsoft.com/office/drawing/2014/main" id="{E7B8205B-07B6-458C-ABFF-24C8F39648F3}"/>
              </a:ext>
            </a:extLst>
          </p:cNvPr>
          <p:cNvPicPr>
            <a:picLocks noChangeAspect="1"/>
          </p:cNvPicPr>
          <p:nvPr/>
        </p:nvPicPr>
        <p:blipFill rotWithShape="1">
          <a:blip r:embed="rId3">
            <a:extLst>
              <a:ext uri="{28A0092B-C50C-407E-A947-70E740481C1C}">
                <a14:useLocalDpi xmlns:a14="http://schemas.microsoft.com/office/drawing/2010/main" val="0"/>
              </a:ext>
            </a:extLst>
          </a:blip>
          <a:srcRect r="1" b="16812"/>
          <a:stretch/>
        </p:blipFill>
        <p:spPr>
          <a:xfrm>
            <a:off x="20" y="10"/>
            <a:ext cx="4637226" cy="6857990"/>
          </a:xfrm>
          <a:prstGeom prst="rect">
            <a:avLst/>
          </a:prstGeom>
        </p:spPr>
      </p:pic>
      <p:sp>
        <p:nvSpPr>
          <p:cNvPr id="36" name="Rectangle 35">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5277328" y="640082"/>
            <a:ext cx="6274591" cy="3351602"/>
          </a:xfrm>
        </p:spPr>
        <p:txBody>
          <a:bodyPr>
            <a:normAutofit/>
          </a:bodyPr>
          <a:lstStyle/>
          <a:p>
            <a:pPr algn="l"/>
            <a:r>
              <a:rPr lang="zh-TW" altLang="en-US">
                <a:solidFill>
                  <a:schemeClr val="bg1"/>
                </a:solidFill>
                <a:latin typeface="標楷體" panose="03000509000000000000" pitchFamily="65" charset="-120"/>
                <a:ea typeface="標楷體" panose="03000509000000000000" pitchFamily="65" charset="-120"/>
              </a:rPr>
              <a:t>產品功能</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5277327" y="4156276"/>
            <a:ext cx="6274592" cy="2061645"/>
          </a:xfrm>
        </p:spPr>
        <p:txBody>
          <a:bodyPr>
            <a:normAutofit/>
          </a:bodyPr>
          <a:lstStyle/>
          <a:p>
            <a:pPr marL="342900" indent="-342900" algn="l">
              <a:buClr>
                <a:srgbClr val="00B0F0"/>
              </a:buClr>
              <a:buFont typeface="Wingdings" panose="05000000000000000000" pitchFamily="2" charset="2"/>
              <a:buChar char="l"/>
            </a:pPr>
            <a:r>
              <a:rPr lang="zh-TW" altLang="en-US">
                <a:solidFill>
                  <a:schemeClr val="bg1"/>
                </a:solidFill>
                <a:latin typeface="標楷體" panose="03000509000000000000" pitchFamily="65" charset="-120"/>
                <a:ea typeface="標楷體" panose="03000509000000000000" pitchFamily="65" charset="-120"/>
              </a:rPr>
              <a:t>音樂功能</a:t>
            </a:r>
          </a:p>
        </p:txBody>
      </p:sp>
      <p:sp>
        <p:nvSpPr>
          <p:cNvPr id="4" name="投影片編號版面配置區 3">
            <a:extLst>
              <a:ext uri="{FF2B5EF4-FFF2-40B4-BE49-F238E27FC236}">
                <a16:creationId xmlns:a16="http://schemas.microsoft.com/office/drawing/2014/main" id="{E5F72502-A238-4089-8970-AD5EB9AF84E5}"/>
              </a:ext>
            </a:extLst>
          </p:cNvPr>
          <p:cNvSpPr>
            <a:spLocks noGrp="1"/>
          </p:cNvSpPr>
          <p:nvPr>
            <p:ph type="sldNum" sz="quarter" idx="12"/>
          </p:nvPr>
        </p:nvSpPr>
        <p:spPr>
          <a:xfrm>
            <a:off x="8610600" y="6356350"/>
            <a:ext cx="2743200" cy="365125"/>
          </a:xfrm>
        </p:spPr>
        <p:txBody>
          <a:bodyPr>
            <a:normAutofit/>
          </a:bodyPr>
          <a:lstStyle/>
          <a:p>
            <a:pPr>
              <a:spcAft>
                <a:spcPts val="600"/>
              </a:spcAft>
            </a:pPr>
            <a:fld id="{892996EE-EC0C-4553-AAFF-5B65D3C94DF3}" type="slidenum">
              <a:rPr lang="zh-TW" altLang="en-US">
                <a:solidFill>
                  <a:schemeClr val="bg1">
                    <a:lumMod val="85000"/>
                  </a:schemeClr>
                </a:solidFill>
              </a:rPr>
              <a:pPr>
                <a:spcAft>
                  <a:spcPts val="600"/>
                </a:spcAft>
              </a:pPr>
              <a:t>7</a:t>
            </a:fld>
            <a:endParaRPr lang="zh-TW" altLang="en-US">
              <a:solidFill>
                <a:schemeClr val="bg1">
                  <a:lumMod val="85000"/>
                </a:schemeClr>
              </a:solidFill>
            </a:endParaRPr>
          </a:p>
        </p:txBody>
      </p:sp>
    </p:spTree>
    <p:extLst>
      <p:ext uri="{BB962C8B-B14F-4D97-AF65-F5344CB8AC3E}">
        <p14:creationId xmlns:p14="http://schemas.microsoft.com/office/powerpoint/2010/main" val="1083676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6234734" y="97669"/>
            <a:ext cx="4806184" cy="1050153"/>
          </a:xfrm>
          <a:noFill/>
        </p:spPr>
        <p:txBody>
          <a:bodyPr>
            <a:normAutofit fontScale="90000"/>
          </a:bodyPr>
          <a:lstStyle/>
          <a:p>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產品功能</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6096000" y="1081157"/>
            <a:ext cx="5819192" cy="4657170"/>
          </a:xfrm>
          <a:noFill/>
        </p:spPr>
        <p:txBody>
          <a:bodyPr>
            <a:noAutofit/>
          </a:bodyPr>
          <a:lstStyle/>
          <a:p>
            <a:pPr marL="342900" indent="-342900" algn="just">
              <a:buClr>
                <a:srgbClr val="00B0F0"/>
              </a:buClr>
              <a:buFont typeface="Wingdings" panose="05000000000000000000" pitchFamily="2" charset="2"/>
              <a:buChar char="l"/>
            </a:pPr>
            <a:r>
              <a:rPr lang="zh-TW" altLang="en-US" dirty="0">
                <a:latin typeface="標楷體" panose="03000509000000000000" pitchFamily="65" charset="-120"/>
                <a:ea typeface="標楷體" panose="03000509000000000000" pitchFamily="65" charset="-120"/>
              </a:rPr>
              <a:t>運動數據紀錄</a:t>
            </a:r>
            <a:endParaRPr lang="en-US" altLang="zh-TW" dirty="0">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dirty="0">
                <a:latin typeface="標楷體" panose="03000509000000000000" pitchFamily="65" charset="-120"/>
                <a:ea typeface="標楷體" panose="03000509000000000000" pitchFamily="65" charset="-120"/>
              </a:rPr>
              <a:t>燃脂運動心率一般情況下是中低強度運動心率，滿足下面三個必要條件：</a:t>
            </a:r>
          </a:p>
          <a:p>
            <a:pPr marL="342900" indent="-342900" algn="just">
              <a:buClr>
                <a:srgbClr val="00B0F0"/>
              </a:buClr>
              <a:buFont typeface="Wingdings" panose="05000000000000000000" pitchFamily="2" charset="2"/>
              <a:buChar char="l"/>
            </a:pP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、運動過程中心率要達到中低強度運動心率；</a:t>
            </a:r>
          </a:p>
          <a:p>
            <a:pPr marL="342900" indent="-342900" algn="just">
              <a:buClr>
                <a:srgbClr val="00B0F0"/>
              </a:buClr>
              <a:buFont typeface="Wingdings" panose="05000000000000000000" pitchFamily="2" charset="2"/>
              <a:buChar char="l"/>
            </a:pPr>
            <a:r>
              <a:rPr lang="en-US" altLang="zh-TW" dirty="0">
                <a:latin typeface="標楷體" panose="03000509000000000000" pitchFamily="65" charset="-120"/>
                <a:ea typeface="標楷體" panose="03000509000000000000" pitchFamily="65" charset="-120"/>
              </a:rPr>
              <a:t>2. </a:t>
            </a:r>
            <a:r>
              <a:rPr lang="zh-TW" altLang="en-US" dirty="0">
                <a:latin typeface="標楷體" panose="03000509000000000000" pitchFamily="65" charset="-120"/>
                <a:ea typeface="標楷體" panose="03000509000000000000" pitchFamily="65" charset="-120"/>
              </a:rPr>
              <a:t>運動要持續</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分鐘以上； </a:t>
            </a:r>
          </a:p>
          <a:p>
            <a:pPr marL="342900" indent="-342900" algn="just">
              <a:buClr>
                <a:srgbClr val="00B0F0"/>
              </a:buClr>
              <a:buFont typeface="Wingdings" panose="05000000000000000000" pitchFamily="2" charset="2"/>
              <a:buChar char="l"/>
            </a:pPr>
            <a:r>
              <a:rPr lang="en-US" altLang="zh-TW" dirty="0">
                <a:latin typeface="標楷體" panose="03000509000000000000" pitchFamily="65" charset="-120"/>
                <a:ea typeface="標楷體" panose="03000509000000000000" pitchFamily="65" charset="-120"/>
              </a:rPr>
              <a:t>3. </a:t>
            </a:r>
            <a:r>
              <a:rPr lang="zh-TW" altLang="en-US" dirty="0">
                <a:latin typeface="標楷體" panose="03000509000000000000" pitchFamily="65" charset="-120"/>
                <a:ea typeface="標楷體" panose="03000509000000000000" pitchFamily="65" charset="-120"/>
              </a:rPr>
              <a:t>必須是大肌肉群的運動，如慢跑、游泳、健身操等。</a:t>
            </a:r>
          </a:p>
          <a:p>
            <a:pPr marL="342900" indent="-342900" algn="just">
              <a:buClr>
                <a:srgbClr val="00B0F0"/>
              </a:buClr>
              <a:buFont typeface="Wingdings" panose="05000000000000000000" pitchFamily="2" charset="2"/>
              <a:buChar char="l"/>
            </a:pPr>
            <a:r>
              <a:rPr lang="zh-TW" altLang="en-US" dirty="0">
                <a:latin typeface="標楷體" panose="03000509000000000000" pitchFamily="65" charset="-120"/>
                <a:ea typeface="標楷體" panose="03000509000000000000" pitchFamily="65" charset="-120"/>
              </a:rPr>
              <a:t>計算公式如下：</a:t>
            </a:r>
          </a:p>
          <a:p>
            <a:pPr marL="342900" indent="-342900" algn="just">
              <a:buClr>
                <a:srgbClr val="00B0F0"/>
              </a:buClr>
              <a:buFont typeface="Wingdings" panose="05000000000000000000" pitchFamily="2" charset="2"/>
              <a:buChar char="l"/>
            </a:pPr>
            <a:r>
              <a:rPr lang="zh-TW" altLang="en-US" dirty="0">
                <a:latin typeface="標楷體" panose="03000509000000000000" pitchFamily="65" charset="-120"/>
                <a:ea typeface="標楷體" panose="03000509000000000000" pitchFamily="65" charset="-120"/>
              </a:rPr>
              <a:t>最大心率 ＝ </a:t>
            </a:r>
            <a:r>
              <a:rPr lang="en-US" altLang="zh-TW" dirty="0">
                <a:latin typeface="標楷體" panose="03000509000000000000" pitchFamily="65" charset="-120"/>
                <a:ea typeface="標楷體" panose="03000509000000000000" pitchFamily="65" charset="-120"/>
              </a:rPr>
              <a:t>220 - </a:t>
            </a:r>
            <a:r>
              <a:rPr lang="zh-TW" altLang="en-US" dirty="0">
                <a:latin typeface="標楷體" panose="03000509000000000000" pitchFamily="65" charset="-120"/>
                <a:ea typeface="標楷體" panose="03000509000000000000" pitchFamily="65" charset="-120"/>
              </a:rPr>
              <a:t>年齡</a:t>
            </a:r>
          </a:p>
          <a:p>
            <a:pPr marL="342900" indent="-342900" algn="just">
              <a:buClr>
                <a:srgbClr val="00B0F0"/>
              </a:buClr>
              <a:buFont typeface="Wingdings" panose="05000000000000000000" pitchFamily="2" charset="2"/>
              <a:buChar char="l"/>
            </a:pPr>
            <a:r>
              <a:rPr lang="zh-TW" altLang="en-US" dirty="0">
                <a:latin typeface="標楷體" panose="03000509000000000000" pitchFamily="65" charset="-120"/>
                <a:ea typeface="標楷體" panose="03000509000000000000" pitchFamily="65" charset="-120"/>
              </a:rPr>
              <a:t>中低強度運動心率 </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220-</a:t>
            </a:r>
            <a:r>
              <a:rPr lang="zh-TW" altLang="en-US" dirty="0">
                <a:latin typeface="標楷體" panose="03000509000000000000" pitchFamily="65" charset="-120"/>
                <a:ea typeface="標楷體" panose="03000509000000000000" pitchFamily="65" charset="-120"/>
              </a:rPr>
              <a:t>年齡）</a:t>
            </a:r>
            <a:r>
              <a:rPr lang="en-US" altLang="zh-TW" dirty="0">
                <a:latin typeface="標楷體" panose="03000509000000000000" pitchFamily="65" charset="-120"/>
                <a:ea typeface="標楷體" panose="03000509000000000000" pitchFamily="65" charset="-120"/>
              </a:rPr>
              <a:t>x 60% ~</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220-</a:t>
            </a:r>
            <a:r>
              <a:rPr lang="zh-TW" altLang="en-US" dirty="0">
                <a:latin typeface="標楷體" panose="03000509000000000000" pitchFamily="65" charset="-120"/>
                <a:ea typeface="標楷體" panose="03000509000000000000" pitchFamily="65" charset="-120"/>
              </a:rPr>
              <a:t>年齡）</a:t>
            </a:r>
            <a:r>
              <a:rPr lang="en-US" altLang="zh-TW" dirty="0">
                <a:latin typeface="標楷體" panose="03000509000000000000" pitchFamily="65" charset="-120"/>
                <a:ea typeface="標楷體" panose="03000509000000000000" pitchFamily="65" charset="-120"/>
              </a:rPr>
              <a:t>x 80% 	</a:t>
            </a:r>
          </a:p>
          <a:p>
            <a:pPr marL="342900" indent="-342900" algn="just">
              <a:buClr>
                <a:srgbClr val="00B0F0"/>
              </a:buClr>
              <a:buFont typeface="Wingdings" panose="05000000000000000000" pitchFamily="2" charset="2"/>
              <a:buChar char="l"/>
            </a:pPr>
            <a:r>
              <a:rPr lang="zh-TW" altLang="en-US" dirty="0">
                <a:latin typeface="標楷體" panose="03000509000000000000" pitchFamily="65" charset="-120"/>
                <a:ea typeface="標楷體" panose="03000509000000000000" pitchFamily="65" charset="-120"/>
              </a:rPr>
              <a:t>引用資料來源：行政院衛生署</a:t>
            </a:r>
            <a:endParaRPr lang="en-US" altLang="zh-TW" dirty="0">
              <a:latin typeface="標楷體" panose="03000509000000000000" pitchFamily="65" charset="-120"/>
              <a:ea typeface="標楷體" panose="03000509000000000000" pitchFamily="65" charset="-120"/>
            </a:endParaRPr>
          </a:p>
          <a:p>
            <a:pPr algn="just">
              <a:buClr>
                <a:srgbClr val="00B0F0"/>
              </a:buClr>
            </a:pPr>
            <a:endParaRPr lang="zh-TW" altLang="en-US" dirty="0"/>
          </a:p>
        </p:txBody>
      </p:sp>
      <p:sp>
        <p:nvSpPr>
          <p:cNvPr id="4" name="投影片編號版面配置區 3">
            <a:extLst>
              <a:ext uri="{FF2B5EF4-FFF2-40B4-BE49-F238E27FC236}">
                <a16:creationId xmlns:a16="http://schemas.microsoft.com/office/drawing/2014/main" id="{F652C901-91DF-4633-866E-0687BB7557D9}"/>
              </a:ext>
            </a:extLst>
          </p:cNvPr>
          <p:cNvSpPr>
            <a:spLocks noGrp="1"/>
          </p:cNvSpPr>
          <p:nvPr>
            <p:ph type="sldNum" sz="quarter" idx="12"/>
          </p:nvPr>
        </p:nvSpPr>
        <p:spPr>
          <a:xfrm>
            <a:off x="10319985" y="6095089"/>
            <a:ext cx="625443" cy="365125"/>
          </a:xfrm>
          <a:noFill/>
        </p:spPr>
        <p:txBody>
          <a:bodyPr>
            <a:normAutofit/>
          </a:bodyPr>
          <a:lstStyle/>
          <a:p>
            <a:pPr>
              <a:spcAft>
                <a:spcPts val="600"/>
              </a:spcAft>
            </a:pPr>
            <a:fld id="{892996EE-EC0C-4553-AAFF-5B65D3C94DF3}" type="slidenum">
              <a:rPr lang="zh-TW" altLang="en-US" smtClean="0"/>
              <a:pPr>
                <a:spcAft>
                  <a:spcPts val="600"/>
                </a:spcAft>
              </a:pPr>
              <a:t>8</a:t>
            </a:fld>
            <a:endParaRPr lang="zh-TW" altLang="en-US"/>
          </a:p>
        </p:txBody>
      </p:sp>
      <p:pic>
        <p:nvPicPr>
          <p:cNvPr id="6" name="圖片 5" descr="一張含有 文字 的圖片&#10;&#10;描述是以高可信度產生">
            <a:extLst>
              <a:ext uri="{FF2B5EF4-FFF2-40B4-BE49-F238E27FC236}">
                <a16:creationId xmlns:a16="http://schemas.microsoft.com/office/drawing/2014/main" id="{BB922A8E-A0AD-49A9-930F-FF078D724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 y="-285247"/>
            <a:ext cx="5318449" cy="7588957"/>
          </a:xfrm>
          <a:prstGeom prst="rect">
            <a:avLst/>
          </a:prstGeom>
        </p:spPr>
      </p:pic>
    </p:spTree>
    <p:extLst>
      <p:ext uri="{BB962C8B-B14F-4D97-AF65-F5344CB8AC3E}">
        <p14:creationId xmlns:p14="http://schemas.microsoft.com/office/powerpoint/2010/main" val="131597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7D65B24-EBE9-4C12-907F-5333BDA05E40}"/>
              </a:ext>
            </a:extLst>
          </p:cNvPr>
          <p:cNvSpPr>
            <a:spLocks noGrp="1"/>
          </p:cNvSpPr>
          <p:nvPr>
            <p:ph type="ctrTitle"/>
          </p:nvPr>
        </p:nvSpPr>
        <p:spPr>
          <a:xfrm>
            <a:off x="781354" y="673370"/>
            <a:ext cx="6766078" cy="4927601"/>
          </a:xfrm>
        </p:spPr>
        <p:txBody>
          <a:bodyPr anchor="ctr">
            <a:normAutofit/>
          </a:bodyPr>
          <a:lstStyle/>
          <a:p>
            <a:pPr algn="l"/>
            <a:r>
              <a:rPr lang="zh-TW" altLang="en-US" sz="4800" dirty="0">
                <a:solidFill>
                  <a:schemeClr val="bg1"/>
                </a:solidFill>
                <a:latin typeface="標楷體" panose="03000509000000000000" pitchFamily="65" charset="-120"/>
                <a:ea typeface="標楷體" panose="03000509000000000000" pitchFamily="65" charset="-120"/>
              </a:rPr>
              <a:t>產品功能</a:t>
            </a:r>
          </a:p>
        </p:txBody>
      </p:sp>
      <p:sp>
        <p:nvSpPr>
          <p:cNvPr id="3" name="副標題 2">
            <a:extLst>
              <a:ext uri="{FF2B5EF4-FFF2-40B4-BE49-F238E27FC236}">
                <a16:creationId xmlns:a16="http://schemas.microsoft.com/office/drawing/2014/main" id="{74705162-DB41-4F16-B9DF-85779E387EBB}"/>
              </a:ext>
            </a:extLst>
          </p:cNvPr>
          <p:cNvSpPr>
            <a:spLocks noGrp="1"/>
          </p:cNvSpPr>
          <p:nvPr>
            <p:ph type="subTitle" idx="1"/>
          </p:nvPr>
        </p:nvSpPr>
        <p:spPr>
          <a:xfrm>
            <a:off x="4447693" y="1026699"/>
            <a:ext cx="4813037" cy="4927602"/>
          </a:xfrm>
        </p:spPr>
        <p:txBody>
          <a:bodyPr anchor="ctr">
            <a:normAutofit/>
          </a:bodyPr>
          <a:lstStyle/>
          <a:p>
            <a:pPr marL="342900" indent="-342900" algn="just">
              <a:buClr>
                <a:srgbClr val="00B0F0"/>
              </a:buClr>
              <a:buFont typeface="Wingdings" panose="05000000000000000000" pitchFamily="2" charset="2"/>
              <a:buChar char="l"/>
            </a:pPr>
            <a:r>
              <a:rPr lang="zh-TW" altLang="en-US" dirty="0">
                <a:solidFill>
                  <a:srgbClr val="FFC000"/>
                </a:solidFill>
                <a:latin typeface="標楷體" panose="03000509000000000000" pitchFamily="65" charset="-120"/>
                <a:ea typeface="標楷體" panose="03000509000000000000" pitchFamily="65" charset="-120"/>
              </a:rPr>
              <a:t>最大心率 ＝ </a:t>
            </a:r>
            <a:r>
              <a:rPr lang="en-US" altLang="zh-TW" dirty="0">
                <a:solidFill>
                  <a:srgbClr val="FFC000"/>
                </a:solidFill>
                <a:latin typeface="標楷體" panose="03000509000000000000" pitchFamily="65" charset="-120"/>
                <a:ea typeface="標楷體" panose="03000509000000000000" pitchFamily="65" charset="-120"/>
              </a:rPr>
              <a:t>220 - </a:t>
            </a:r>
            <a:r>
              <a:rPr lang="zh-TW" altLang="en-US" dirty="0">
                <a:solidFill>
                  <a:srgbClr val="FFC000"/>
                </a:solidFill>
                <a:latin typeface="標楷體" panose="03000509000000000000" pitchFamily="65" charset="-120"/>
                <a:ea typeface="標楷體" panose="03000509000000000000" pitchFamily="65" charset="-120"/>
              </a:rPr>
              <a:t>年齡</a:t>
            </a:r>
          </a:p>
          <a:p>
            <a:pPr marL="342900" indent="-342900" algn="just">
              <a:buClr>
                <a:srgbClr val="00B0F0"/>
              </a:buClr>
              <a:buFont typeface="Wingdings" panose="05000000000000000000" pitchFamily="2" charset="2"/>
              <a:buChar char="l"/>
            </a:pPr>
            <a:r>
              <a:rPr lang="zh-TW" altLang="en-US" dirty="0">
                <a:solidFill>
                  <a:srgbClr val="FFC000"/>
                </a:solidFill>
                <a:latin typeface="標楷體" panose="03000509000000000000" pitchFamily="65" charset="-120"/>
                <a:ea typeface="標楷體" panose="03000509000000000000" pitchFamily="65" charset="-120"/>
              </a:rPr>
              <a:t>中低強度運動心率 </a:t>
            </a:r>
            <a:r>
              <a:rPr lang="en-US" altLang="zh-TW" dirty="0">
                <a:solidFill>
                  <a:srgbClr val="FFC000"/>
                </a:solidFill>
                <a:latin typeface="標楷體" panose="03000509000000000000" pitchFamily="65" charset="-120"/>
                <a:ea typeface="標楷體" panose="03000509000000000000" pitchFamily="65" charset="-120"/>
              </a:rPr>
              <a:t>=</a:t>
            </a:r>
            <a:r>
              <a:rPr lang="zh-TW" altLang="en-US" dirty="0">
                <a:solidFill>
                  <a:srgbClr val="FFC000"/>
                </a:solidFill>
                <a:latin typeface="標楷體" panose="03000509000000000000" pitchFamily="65" charset="-120"/>
                <a:ea typeface="標楷體" panose="03000509000000000000" pitchFamily="65" charset="-120"/>
              </a:rPr>
              <a:t>（</a:t>
            </a:r>
            <a:r>
              <a:rPr lang="en-US" altLang="zh-TW" dirty="0">
                <a:solidFill>
                  <a:srgbClr val="FFC000"/>
                </a:solidFill>
                <a:latin typeface="標楷體" panose="03000509000000000000" pitchFamily="65" charset="-120"/>
                <a:ea typeface="標楷體" panose="03000509000000000000" pitchFamily="65" charset="-120"/>
              </a:rPr>
              <a:t>220-</a:t>
            </a:r>
            <a:r>
              <a:rPr lang="zh-TW" altLang="en-US" dirty="0">
                <a:solidFill>
                  <a:srgbClr val="FFC000"/>
                </a:solidFill>
                <a:latin typeface="標楷體" panose="03000509000000000000" pitchFamily="65" charset="-120"/>
                <a:ea typeface="標楷體" panose="03000509000000000000" pitchFamily="65" charset="-120"/>
              </a:rPr>
              <a:t>年齡）</a:t>
            </a:r>
            <a:r>
              <a:rPr lang="en-US" altLang="zh-TW" dirty="0">
                <a:solidFill>
                  <a:srgbClr val="FFC000"/>
                </a:solidFill>
                <a:latin typeface="標楷體" panose="03000509000000000000" pitchFamily="65" charset="-120"/>
                <a:ea typeface="標楷體" panose="03000509000000000000" pitchFamily="65" charset="-120"/>
              </a:rPr>
              <a:t>x 60% ~ </a:t>
            </a:r>
            <a:r>
              <a:rPr lang="zh-TW" altLang="en-US" dirty="0">
                <a:solidFill>
                  <a:srgbClr val="FFC000"/>
                </a:solidFill>
                <a:latin typeface="標楷體" panose="03000509000000000000" pitchFamily="65" charset="-120"/>
                <a:ea typeface="標楷體" panose="03000509000000000000" pitchFamily="65" charset="-120"/>
              </a:rPr>
              <a:t>（</a:t>
            </a:r>
            <a:r>
              <a:rPr lang="en-US" altLang="zh-TW" dirty="0">
                <a:solidFill>
                  <a:srgbClr val="FFC000"/>
                </a:solidFill>
                <a:latin typeface="標楷體" panose="03000509000000000000" pitchFamily="65" charset="-120"/>
                <a:ea typeface="標楷體" panose="03000509000000000000" pitchFamily="65" charset="-120"/>
              </a:rPr>
              <a:t>220-</a:t>
            </a:r>
            <a:r>
              <a:rPr lang="zh-TW" altLang="en-US" dirty="0">
                <a:solidFill>
                  <a:srgbClr val="FFC000"/>
                </a:solidFill>
                <a:latin typeface="標楷體" panose="03000509000000000000" pitchFamily="65" charset="-120"/>
                <a:ea typeface="標楷體" panose="03000509000000000000" pitchFamily="65" charset="-120"/>
              </a:rPr>
              <a:t>年齡）</a:t>
            </a:r>
            <a:r>
              <a:rPr lang="en-US" altLang="zh-TW" dirty="0">
                <a:solidFill>
                  <a:srgbClr val="FFC000"/>
                </a:solidFill>
                <a:latin typeface="標楷體" panose="03000509000000000000" pitchFamily="65" charset="-120"/>
                <a:ea typeface="標楷體" panose="03000509000000000000" pitchFamily="65" charset="-120"/>
              </a:rPr>
              <a:t>x 80% 	</a:t>
            </a:r>
          </a:p>
          <a:p>
            <a:pPr marL="342900" indent="-342900" algn="just">
              <a:buClr>
                <a:srgbClr val="00B0F0"/>
              </a:buClr>
              <a:buFont typeface="Wingdings" panose="05000000000000000000" pitchFamily="2" charset="2"/>
              <a:buChar char="l"/>
            </a:pPr>
            <a:r>
              <a:rPr lang="zh-TW" altLang="en-US" dirty="0">
                <a:solidFill>
                  <a:srgbClr val="FFC000"/>
                </a:solidFill>
                <a:latin typeface="標楷體" panose="03000509000000000000" pitchFamily="65" charset="-120"/>
                <a:ea typeface="標楷體" panose="03000509000000000000" pitchFamily="65" charset="-120"/>
              </a:rPr>
              <a:t>本程式以我的年齡來當條件</a:t>
            </a:r>
            <a:endParaRPr lang="en-US" altLang="zh-TW"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endParaRPr lang="en-US" altLang="zh-TW" dirty="0">
              <a:solidFill>
                <a:srgbClr val="FFC000"/>
              </a:solidFill>
              <a:latin typeface="標楷體" panose="03000509000000000000" pitchFamily="65" charset="-120"/>
              <a:ea typeface="標楷體" panose="03000509000000000000" pitchFamily="65" charset="-120"/>
            </a:endParaRPr>
          </a:p>
          <a:p>
            <a:pPr marL="342900" indent="-342900" algn="just">
              <a:buClr>
                <a:srgbClr val="00B0F0"/>
              </a:buClr>
              <a:buFont typeface="Wingdings" panose="05000000000000000000" pitchFamily="2" charset="2"/>
              <a:buChar char="l"/>
            </a:pPr>
            <a:r>
              <a:rPr lang="zh-TW" altLang="en-US" dirty="0">
                <a:solidFill>
                  <a:srgbClr val="FFC000"/>
                </a:solidFill>
                <a:latin typeface="標楷體" panose="03000509000000000000" pitchFamily="65" charset="-120"/>
                <a:ea typeface="標楷體" panose="03000509000000000000" pitchFamily="65" charset="-120"/>
              </a:rPr>
              <a:t>高強度範圍</a:t>
            </a:r>
            <a:r>
              <a:rPr lang="en-US" altLang="zh-TW" dirty="0">
                <a:solidFill>
                  <a:srgbClr val="FFC000"/>
                </a:solidFill>
                <a:latin typeface="標楷體" panose="03000509000000000000" pitchFamily="65" charset="-120"/>
                <a:ea typeface="標楷體" panose="03000509000000000000" pitchFamily="65" charset="-120"/>
              </a:rPr>
              <a:t>:</a:t>
            </a:r>
          </a:p>
          <a:p>
            <a:pPr algn="just">
              <a:buClr>
                <a:srgbClr val="00B0F0"/>
              </a:buClr>
            </a:pPr>
            <a:r>
              <a:rPr lang="en-US" altLang="zh-TW" dirty="0">
                <a:solidFill>
                  <a:srgbClr val="FFC000"/>
                </a:solidFill>
                <a:latin typeface="標楷體" panose="03000509000000000000" pitchFamily="65" charset="-120"/>
                <a:ea typeface="標楷體" panose="03000509000000000000" pitchFamily="65" charset="-120"/>
                <a:cs typeface="Times New Roman" panose="02020603050405020304" pitchFamily="18" charset="0"/>
              </a:rPr>
              <a:t>   </a:t>
            </a:r>
            <a:r>
              <a:rPr lang="en-US" altLang="zh-TW"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157bpm~197bpm</a:t>
            </a:r>
          </a:p>
          <a:p>
            <a:pPr marL="342900" indent="-342900" algn="just">
              <a:buClr>
                <a:srgbClr val="00B0F0"/>
              </a:buClr>
              <a:buFont typeface="Wingdings" panose="05000000000000000000" pitchFamily="2" charset="2"/>
              <a:buChar char="l"/>
            </a:pPr>
            <a:r>
              <a:rPr lang="zh-TW" altLang="en-US"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中強度範圍 </a:t>
            </a:r>
            <a:r>
              <a:rPr lang="en-US" altLang="zh-TW"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a:t>
            </a:r>
          </a:p>
          <a:p>
            <a:pPr algn="just">
              <a:buClr>
                <a:srgbClr val="00B0F0"/>
              </a:buClr>
            </a:pPr>
            <a:r>
              <a:rPr lang="en-US" altLang="zh-TW"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      118bpm~157bpm</a:t>
            </a:r>
          </a:p>
          <a:p>
            <a:pPr marL="342900" indent="-342900" algn="just">
              <a:buClr>
                <a:srgbClr val="00B0F0"/>
              </a:buClr>
              <a:buFont typeface="Wingdings" panose="05000000000000000000" pitchFamily="2" charset="2"/>
              <a:buChar char="l"/>
            </a:pPr>
            <a:r>
              <a:rPr lang="zh-TW" altLang="en-US" dirty="0">
                <a:solidFill>
                  <a:srgbClr val="FFC000"/>
                </a:solidFill>
                <a:latin typeface="標楷體" panose="03000509000000000000" pitchFamily="65" charset="-120"/>
                <a:ea typeface="標楷體" panose="03000509000000000000" pitchFamily="65" charset="-120"/>
              </a:rPr>
              <a:t>低強度範圍</a:t>
            </a:r>
            <a:r>
              <a:rPr lang="en-US" altLang="zh-TW" dirty="0">
                <a:solidFill>
                  <a:srgbClr val="FFC000"/>
                </a:solidFill>
                <a:latin typeface="標楷體" panose="03000509000000000000" pitchFamily="65" charset="-120"/>
                <a:ea typeface="標楷體" panose="03000509000000000000" pitchFamily="65" charset="-120"/>
              </a:rPr>
              <a:t>:</a:t>
            </a:r>
          </a:p>
          <a:p>
            <a:pPr algn="just">
              <a:buClr>
                <a:srgbClr val="00B0F0"/>
              </a:buClr>
            </a:pPr>
            <a:r>
              <a:rPr lang="en-US" altLang="zh-TW" dirty="0">
                <a:solidFill>
                  <a:srgbClr val="FFC000"/>
                </a:solidFill>
                <a:latin typeface="標楷體" panose="03000509000000000000" pitchFamily="65" charset="-120"/>
                <a:ea typeface="標楷體" panose="03000509000000000000" pitchFamily="65" charset="-120"/>
              </a:rPr>
              <a:t>   </a:t>
            </a:r>
            <a:r>
              <a:rPr lang="zh-TW" altLang="en-US" dirty="0">
                <a:solidFill>
                  <a:srgbClr val="FFC000"/>
                </a:solidFill>
                <a:latin typeface="標楷體" panose="03000509000000000000" pitchFamily="65" charset="-120"/>
                <a:ea typeface="標楷體" panose="03000509000000000000" pitchFamily="65" charset="-120"/>
              </a:rPr>
              <a:t>低於</a:t>
            </a:r>
            <a:r>
              <a:rPr lang="en-US" altLang="zh-TW" dirty="0">
                <a:solidFill>
                  <a:srgbClr val="FFC000"/>
                </a:solidFill>
                <a:latin typeface="Times New Roman" panose="02020603050405020304" pitchFamily="18" charset="0"/>
                <a:ea typeface="標楷體" panose="03000509000000000000" pitchFamily="65" charset="-120"/>
                <a:cs typeface="Times New Roman" panose="02020603050405020304" pitchFamily="18" charset="0"/>
              </a:rPr>
              <a:t>118bpm</a:t>
            </a:r>
          </a:p>
          <a:p>
            <a:pPr marL="342900" indent="-342900" algn="just">
              <a:buClr>
                <a:srgbClr val="00B0F0"/>
              </a:buClr>
              <a:buFont typeface="Wingdings" panose="05000000000000000000" pitchFamily="2" charset="2"/>
              <a:buChar char="l"/>
            </a:pPr>
            <a:endParaRPr lang="en-US" altLang="zh-TW" dirty="0">
              <a:solidFill>
                <a:srgbClr val="FFC000"/>
              </a:solidFill>
              <a:latin typeface="標楷體" panose="03000509000000000000" pitchFamily="65" charset="-120"/>
              <a:ea typeface="標楷體" panose="03000509000000000000" pitchFamily="65" charset="-120"/>
            </a:endParaRPr>
          </a:p>
          <a:p>
            <a:pPr algn="just">
              <a:buClr>
                <a:srgbClr val="00B0F0"/>
              </a:buClr>
            </a:pPr>
            <a:endParaRPr lang="zh-TW" altLang="en-US" dirty="0">
              <a:solidFill>
                <a:srgbClr val="FFC000"/>
              </a:solidFill>
            </a:endParaRPr>
          </a:p>
        </p:txBody>
      </p:sp>
      <p:sp>
        <p:nvSpPr>
          <p:cNvPr id="4" name="投影片編號版面配置區 3">
            <a:extLst>
              <a:ext uri="{FF2B5EF4-FFF2-40B4-BE49-F238E27FC236}">
                <a16:creationId xmlns:a16="http://schemas.microsoft.com/office/drawing/2014/main" id="{F652C901-91DF-4633-866E-0687BB7557D9}"/>
              </a:ext>
            </a:extLst>
          </p:cNvPr>
          <p:cNvSpPr>
            <a:spLocks noGrp="1"/>
          </p:cNvSpPr>
          <p:nvPr>
            <p:ph type="sldNum" sz="quarter" idx="12"/>
          </p:nvPr>
        </p:nvSpPr>
        <p:spPr>
          <a:xfrm>
            <a:off x="10225314" y="6553690"/>
            <a:ext cx="1128486" cy="274320"/>
          </a:xfrm>
        </p:spPr>
        <p:txBody>
          <a:bodyPr>
            <a:normAutofit/>
          </a:bodyPr>
          <a:lstStyle/>
          <a:p>
            <a:pPr>
              <a:spcAft>
                <a:spcPts val="600"/>
              </a:spcAft>
            </a:pPr>
            <a:fld id="{892996EE-EC0C-4553-AAFF-5B65D3C94DF3}" type="slidenum">
              <a:rPr lang="zh-TW" altLang="en-US" sz="1050"/>
              <a:pPr>
                <a:spcAft>
                  <a:spcPts val="600"/>
                </a:spcAft>
              </a:pPr>
              <a:t>9</a:t>
            </a:fld>
            <a:endParaRPr lang="zh-TW" altLang="en-US" sz="1050"/>
          </a:p>
        </p:txBody>
      </p:sp>
    </p:spTree>
    <p:extLst>
      <p:ext uri="{BB962C8B-B14F-4D97-AF65-F5344CB8AC3E}">
        <p14:creationId xmlns:p14="http://schemas.microsoft.com/office/powerpoint/2010/main" val="4541161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4231</TotalTime>
  <Words>684</Words>
  <Application>Microsoft Office PowerPoint</Application>
  <PresentationFormat>寬螢幕</PresentationFormat>
  <Paragraphs>138</Paragraphs>
  <Slides>19</Slides>
  <Notes>19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vt:i4>
      </vt:variant>
    </vt:vector>
  </HeadingPairs>
  <TitlesOfParts>
    <vt:vector size="28" baseType="lpstr">
      <vt:lpstr>微軟正黑體</vt:lpstr>
      <vt:lpstr>新細明體</vt:lpstr>
      <vt:lpstr>標楷體</vt:lpstr>
      <vt:lpstr>Arial</vt:lpstr>
      <vt:lpstr>Calibri</vt:lpstr>
      <vt:lpstr>Calibri Light</vt:lpstr>
      <vt:lpstr>Times New Roman</vt:lpstr>
      <vt:lpstr>Wingdings</vt:lpstr>
      <vt:lpstr>Office 佈景主題</vt:lpstr>
      <vt:lpstr>BeAthlete</vt:lpstr>
      <vt:lpstr>Outline</vt:lpstr>
      <vt:lpstr>動機說明</vt:lpstr>
      <vt:lpstr>服務介紹</vt:lpstr>
      <vt:lpstr>產品功能</vt:lpstr>
      <vt:lpstr>產品功能</vt:lpstr>
      <vt:lpstr>產品功能</vt:lpstr>
      <vt:lpstr> 產品功能</vt:lpstr>
      <vt:lpstr>產品功能</vt:lpstr>
      <vt:lpstr>創新與差異</vt:lpstr>
      <vt:lpstr>後端資源使用情況-Hadoop Hive </vt:lpstr>
      <vt:lpstr>後端資源使用情況-Datanode</vt:lpstr>
      <vt:lpstr>後端資源使用情況-HiveServer2</vt:lpstr>
      <vt:lpstr>後端資源使用情況-HDFS</vt:lpstr>
      <vt:lpstr>建立在hadoop</vt:lpstr>
      <vt:lpstr>可行性</vt:lpstr>
      <vt:lpstr>永續性</vt:lpstr>
      <vt:lpstr>團隊成員</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thomas</dc:creator>
  <cp:lastModifiedBy>thomas</cp:lastModifiedBy>
  <cp:revision>82</cp:revision>
  <dcterms:created xsi:type="dcterms:W3CDTF">2018-06-05T05:39:56Z</dcterms:created>
  <dcterms:modified xsi:type="dcterms:W3CDTF">2018-06-13T05:20:53Z</dcterms:modified>
</cp:coreProperties>
</file>